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442" r:id="rId3"/>
    <p:sldId id="443" r:id="rId4"/>
    <p:sldId id="272" r:id="rId5"/>
    <p:sldId id="439" r:id="rId6"/>
    <p:sldId id="444" r:id="rId7"/>
    <p:sldId id="445" r:id="rId8"/>
    <p:sldId id="446" r:id="rId9"/>
    <p:sldId id="447" r:id="rId10"/>
    <p:sldId id="368" r:id="rId11"/>
    <p:sldId id="369" r:id="rId12"/>
    <p:sldId id="420" r:id="rId13"/>
    <p:sldId id="386" r:id="rId14"/>
    <p:sldId id="421" r:id="rId15"/>
    <p:sldId id="432" r:id="rId16"/>
    <p:sldId id="372" r:id="rId17"/>
    <p:sldId id="378" r:id="rId18"/>
    <p:sldId id="438" r:id="rId19"/>
    <p:sldId id="433" r:id="rId20"/>
    <p:sldId id="434" r:id="rId21"/>
    <p:sldId id="435" r:id="rId22"/>
    <p:sldId id="380"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12" charset="-128"/>
        <a:cs typeface="+mn-cs"/>
      </a:defRPr>
    </a:lvl5pPr>
    <a:lvl6pPr marL="2286000" algn="l" defTabSz="914400" rtl="0" eaLnBrk="1" latinLnBrk="0" hangingPunct="1">
      <a:defRPr sz="2400" kern="1200">
        <a:solidFill>
          <a:schemeClr val="tx1"/>
        </a:solidFill>
        <a:latin typeface="Arial" charset="0"/>
        <a:ea typeface="ヒラギノ角ゴ Pro W3" pitchFamily="-112" charset="-128"/>
        <a:cs typeface="+mn-cs"/>
      </a:defRPr>
    </a:lvl6pPr>
    <a:lvl7pPr marL="2743200" algn="l" defTabSz="914400" rtl="0" eaLnBrk="1" latinLnBrk="0" hangingPunct="1">
      <a:defRPr sz="2400" kern="1200">
        <a:solidFill>
          <a:schemeClr val="tx1"/>
        </a:solidFill>
        <a:latin typeface="Arial" charset="0"/>
        <a:ea typeface="ヒラギノ角ゴ Pro W3" pitchFamily="-112" charset="-128"/>
        <a:cs typeface="+mn-cs"/>
      </a:defRPr>
    </a:lvl7pPr>
    <a:lvl8pPr marL="3200400" algn="l" defTabSz="914400" rtl="0" eaLnBrk="1" latinLnBrk="0" hangingPunct="1">
      <a:defRPr sz="2400" kern="1200">
        <a:solidFill>
          <a:schemeClr val="tx1"/>
        </a:solidFill>
        <a:latin typeface="Arial" charset="0"/>
        <a:ea typeface="ヒラギノ角ゴ Pro W3" pitchFamily="-112" charset="-128"/>
        <a:cs typeface="+mn-cs"/>
      </a:defRPr>
    </a:lvl8pPr>
    <a:lvl9pPr marL="3657600" algn="l" defTabSz="914400" rtl="0" eaLnBrk="1" latinLnBrk="0" hangingPunct="1">
      <a:defRPr sz="2400" kern="1200">
        <a:solidFill>
          <a:schemeClr val="tx1"/>
        </a:solidFill>
        <a:latin typeface="Arial" charset="0"/>
        <a:ea typeface="ヒラギノ角ゴ Pro W3"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FF66"/>
    <a:srgbClr val="00CCFF"/>
    <a:srgbClr val="00FFFF"/>
    <a:srgbClr val="CCFF99"/>
    <a:srgbClr val="6699FF"/>
    <a:srgbClr val="B2B2B2"/>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8" autoAdjust="0"/>
    <p:restoredTop sz="79674" autoAdjust="0"/>
  </p:normalViewPr>
  <p:slideViewPr>
    <p:cSldViewPr>
      <p:cViewPr varScale="1">
        <p:scale>
          <a:sx n="59" d="100"/>
          <a:sy n="59" d="100"/>
        </p:scale>
        <p:origin x="1680"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864" y="19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buFontTx/>
              <a:buChar char="•"/>
              <a:defRPr sz="1200">
                <a:latin typeface="Times New Roman" pitchFamily="18" charset="0"/>
              </a:defRPr>
            </a:lvl1pPr>
          </a:lstStyle>
          <a:p>
            <a:pPr>
              <a:defRPr/>
            </a:pPr>
            <a:r>
              <a:rPr lang="en-US"/>
              <a:t>ECE ILLINOIS</a:t>
            </a:r>
          </a:p>
        </p:txBody>
      </p:sp>
      <p:sp>
        <p:nvSpPr>
          <p:cNvPr id="28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buFontTx/>
              <a:buChar char="•"/>
              <a:defRPr sz="1200">
                <a:latin typeface="Times New Roman" pitchFamily="18" charset="0"/>
              </a:defRPr>
            </a:lvl1pPr>
          </a:lstStyle>
          <a:p>
            <a:pPr>
              <a:defRPr/>
            </a:pPr>
            <a:fld id="{FD83378E-AA99-4BFC-B7D3-B8F877917303}" type="datetime1">
              <a:rPr lang="en-US"/>
              <a:pPr>
                <a:defRPr/>
              </a:pPr>
              <a:t>4/26/2017</a:t>
            </a:fld>
            <a:endParaRPr lang="en-US"/>
          </a:p>
        </p:txBody>
      </p:sp>
      <p:sp>
        <p:nvSpPr>
          <p:cNvPr id="28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buFontTx/>
              <a:buChar char="•"/>
              <a:defRPr sz="1200">
                <a:latin typeface="Times New Roman" pitchFamily="18" charset="0"/>
              </a:defRPr>
            </a:lvl1pPr>
          </a:lstStyle>
          <a:p>
            <a:pPr>
              <a:defRPr/>
            </a:pPr>
            <a:endParaRPr lang="en-US"/>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buFontTx/>
              <a:buChar char="•"/>
              <a:defRPr sz="1200">
                <a:latin typeface="Times New Roman" pitchFamily="18" charset="0"/>
              </a:defRPr>
            </a:lvl1pPr>
          </a:lstStyle>
          <a:p>
            <a:pPr>
              <a:defRPr/>
            </a:pPr>
            <a:fld id="{2ED71830-28CE-4E72-9C85-1C3067B3B6D3}" type="slidenum">
              <a:rPr lang="en-US"/>
              <a:pPr>
                <a:defRPr/>
              </a:pPr>
              <a:t>‹#›</a:t>
            </a:fld>
            <a:endParaRPr lang="en-US"/>
          </a:p>
        </p:txBody>
      </p:sp>
    </p:spTree>
    <p:extLst>
      <p:ext uri="{BB962C8B-B14F-4D97-AF65-F5344CB8AC3E}">
        <p14:creationId xmlns:p14="http://schemas.microsoft.com/office/powerpoint/2010/main" val="233934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ECE ILLINOIS</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fld id="{EE0298C6-7C19-445B-90CE-ADA7DD169629}" type="datetime1">
              <a:rPr lang="en-US"/>
              <a:pPr>
                <a:defRPr/>
              </a:pPr>
              <a:t>4/26/2017</a:t>
            </a:fld>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6951BBD-2777-4DDC-BA68-DA9E2C328B54}" type="slidenum">
              <a:rPr lang="en-US"/>
              <a:pPr>
                <a:defRPr/>
              </a:pPr>
              <a:t>‹#›</a:t>
            </a:fld>
            <a:endParaRPr lang="en-US"/>
          </a:p>
        </p:txBody>
      </p:sp>
    </p:spTree>
    <p:extLst>
      <p:ext uri="{BB962C8B-B14F-4D97-AF65-F5344CB8AC3E}">
        <p14:creationId xmlns:p14="http://schemas.microsoft.com/office/powerpoint/2010/main" val="254372"/>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Consistency_(statistics)#Consistenc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n.wikipedia.org/wiki/De_facto"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r>
              <a:rPr lang="en-US" sz="1200" smtClean="0">
                <a:latin typeface="Times New Roman" pitchFamily="18" charset="0"/>
              </a:rPr>
              <a:t>ECE ILLINOIS</a:t>
            </a:r>
          </a:p>
        </p:txBody>
      </p:sp>
      <p:sp>
        <p:nvSpPr>
          <p:cNvPr id="29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59547B41-59A0-4EAF-86A1-A649F55C8D1B}" type="datetime1">
              <a:rPr lang="en-US" sz="1200" smtClean="0">
                <a:latin typeface="Times New Roman" pitchFamily="18" charset="0"/>
              </a:rPr>
              <a:pPr/>
              <a:t>4/26/2017</a:t>
            </a:fld>
            <a:endParaRPr lang="en-US" sz="1200" smtClean="0">
              <a:latin typeface="Times New Roman" pitchFamily="18" charset="0"/>
            </a:endParaRP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F9039707-E25E-4908-910B-1EFC8C611F70}" type="slidenum">
              <a:rPr lang="en-US" sz="1200" smtClean="0">
                <a:latin typeface="Times New Roman" pitchFamily="18" charset="0"/>
              </a:rPr>
              <a:pPr/>
              <a:t>1</a:t>
            </a:fld>
            <a:endParaRPr lang="en-US" sz="1200" smtClean="0">
              <a:latin typeface="Times New Roman" pitchFamily="18" charset="0"/>
            </a:endParaRPr>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8811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0324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0006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4291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Disadvantages of the extended Kalman filter</a:t>
            </a:r>
          </a:p>
          <a:p>
            <a:r>
              <a:rPr lang="en-US" smtClean="0"/>
              <a:t>Unlike its linear counterpart, the extended Kalman filter is </a:t>
            </a:r>
            <a:r>
              <a:rPr lang="en-US" i="1" smtClean="0"/>
              <a:t>not</a:t>
            </a:r>
            <a:r>
              <a:rPr lang="en-US" smtClean="0"/>
              <a:t> an optimal estimator. In addition, if the initial estimate of the state is wrong, or if the process is modeled incorrectly, the filter may quickly diverge, owing to its linearization. Another problem with the extended Kalman filter is that the estimated covariance matrix tends to underestimate the true covariance matrix and therefore risks becoming </a:t>
            </a:r>
            <a:r>
              <a:rPr lang="en-US" smtClean="0">
                <a:hlinkClick r:id="rId3" tooltip="Consistency (statistics)"/>
              </a:rPr>
              <a:t>inconsistent</a:t>
            </a:r>
            <a:r>
              <a:rPr lang="en-US" smtClean="0"/>
              <a:t> in the statistical sense without the addition of "stabilising noise".</a:t>
            </a:r>
          </a:p>
          <a:p>
            <a:endParaRPr lang="en-US" smtClean="0"/>
          </a:p>
          <a:p>
            <a:r>
              <a:rPr lang="en-US" smtClean="0"/>
              <a:t>Having stated this, the extended Kalman filter can give reasonable performance, and is arguably the </a:t>
            </a:r>
            <a:r>
              <a:rPr lang="en-US" i="1" smtClean="0">
                <a:hlinkClick r:id="rId4" tooltip="De facto"/>
              </a:rPr>
              <a:t>de facto</a:t>
            </a:r>
            <a:r>
              <a:rPr lang="en-US" smtClean="0"/>
              <a:t> standard in navigation systems and GPS. </a:t>
            </a:r>
          </a:p>
          <a:p>
            <a:endParaRPr lang="en-US" smtClean="0"/>
          </a:p>
          <a:p>
            <a:r>
              <a:rPr lang="en-US" smtClean="0"/>
              <a:t>Multiple Kalman filters result in exp. Explosion</a:t>
            </a:r>
          </a:p>
          <a:p>
            <a:endParaRPr lang="en-US" smtClean="0"/>
          </a:p>
          <a:p>
            <a:r>
              <a:rPr lang="en-US" smtClean="0"/>
              <a:t>Unscented require (2L+1) extra points where L is size of augmented state (add the expected mean and covariance of process noise to the state and covariance matrices (respectively) – captures the true mean and covariance.</a:t>
            </a:r>
          </a:p>
        </p:txBody>
      </p:sp>
    </p:spTree>
    <p:extLst>
      <p:ext uri="{BB962C8B-B14F-4D97-AF65-F5344CB8AC3E}">
        <p14:creationId xmlns:p14="http://schemas.microsoft.com/office/powerpoint/2010/main" val="299142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r>
              <a:rPr lang="en-US" sz="1200" smtClean="0">
                <a:latin typeface="Times New Roman" pitchFamily="18" charset="0"/>
              </a:rPr>
              <a:t>ECE ILLINOIS</a:t>
            </a:r>
          </a:p>
        </p:txBody>
      </p:sp>
      <p:sp>
        <p:nvSpPr>
          <p:cNvPr id="30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C75BCE72-AE06-4870-8E2A-AF78F5DD63BA}" type="datetime1">
              <a:rPr lang="en-US" sz="1200" smtClean="0">
                <a:latin typeface="Times New Roman" pitchFamily="18" charset="0"/>
              </a:rPr>
              <a:pPr/>
              <a:t>4/26/2017</a:t>
            </a:fld>
            <a:endParaRPr lang="en-US" sz="1200" smtClean="0">
              <a:latin typeface="Times New Roman" pitchFamily="18" charset="0"/>
            </a:endParaRPr>
          </a:p>
        </p:txBody>
      </p:sp>
      <p:sp>
        <p:nvSpPr>
          <p:cNvPr id="30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fld id="{8ABF1C1E-384E-40FE-84CF-5208DCF9296D}" type="slidenum">
              <a:rPr lang="en-US" sz="1200" smtClean="0">
                <a:latin typeface="Times New Roman" pitchFamily="18" charset="0"/>
              </a:rPr>
              <a:pPr/>
              <a:t>4</a:t>
            </a:fld>
            <a:endParaRPr lang="en-US" sz="1200" smtClean="0">
              <a:latin typeface="Times New Roman" pitchFamily="18" charset="0"/>
            </a:endParaRP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98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ECE ILLINOIS</a:t>
            </a:r>
            <a:endParaRPr lang="en-US"/>
          </a:p>
        </p:txBody>
      </p:sp>
      <p:sp>
        <p:nvSpPr>
          <p:cNvPr id="5" name="Date Placeholder 4"/>
          <p:cNvSpPr>
            <a:spLocks noGrp="1"/>
          </p:cNvSpPr>
          <p:nvPr>
            <p:ph type="dt" idx="11"/>
          </p:nvPr>
        </p:nvSpPr>
        <p:spPr/>
        <p:txBody>
          <a:bodyPr/>
          <a:lstStyle/>
          <a:p>
            <a:pPr>
              <a:defRPr/>
            </a:pPr>
            <a:fld id="{EE0298C6-7C19-445B-90CE-ADA7DD169629}" type="datetime1">
              <a:rPr lang="en-US" smtClean="0"/>
              <a:pPr>
                <a:defRPr/>
              </a:pPr>
              <a:t>4/26/2017</a:t>
            </a:fld>
            <a:endParaRPr lang="en-US"/>
          </a:p>
        </p:txBody>
      </p:sp>
      <p:sp>
        <p:nvSpPr>
          <p:cNvPr id="6" name="Slide Number Placeholder 5"/>
          <p:cNvSpPr>
            <a:spLocks noGrp="1"/>
          </p:cNvSpPr>
          <p:nvPr>
            <p:ph type="sldNum" sz="quarter" idx="12"/>
          </p:nvPr>
        </p:nvSpPr>
        <p:spPr/>
        <p:txBody>
          <a:bodyPr/>
          <a:lstStyle/>
          <a:p>
            <a:pPr>
              <a:defRPr/>
            </a:pPr>
            <a:fld id="{66951BBD-2777-4DDC-BA68-DA9E2C328B54}" type="slidenum">
              <a:rPr lang="en-US" smtClean="0"/>
              <a:pPr>
                <a:defRPr/>
              </a:pPr>
              <a:t>8</a:t>
            </a:fld>
            <a:endParaRPr lang="en-US"/>
          </a:p>
        </p:txBody>
      </p:sp>
    </p:spTree>
    <p:extLst>
      <p:ext uri="{BB962C8B-B14F-4D97-AF65-F5344CB8AC3E}">
        <p14:creationId xmlns:p14="http://schemas.microsoft.com/office/powerpoint/2010/main" val="115592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talk won’t cover low level controller for vel and ang vel</a:t>
            </a:r>
          </a:p>
        </p:txBody>
      </p:sp>
    </p:spTree>
    <p:extLst>
      <p:ext uri="{BB962C8B-B14F-4D97-AF65-F5344CB8AC3E}">
        <p14:creationId xmlns:p14="http://schemas.microsoft.com/office/powerpoint/2010/main" val="123648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Unicycle model, bound noise with zero mean Gaussian</a:t>
            </a:r>
          </a:p>
        </p:txBody>
      </p:sp>
    </p:spTree>
    <p:extLst>
      <p:ext uri="{BB962C8B-B14F-4D97-AF65-F5344CB8AC3E}">
        <p14:creationId xmlns:p14="http://schemas.microsoft.com/office/powerpoint/2010/main" val="132429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9248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Mention not waiting to try and perfect dead reckoning</a:t>
            </a:r>
          </a:p>
          <a:p>
            <a:endParaRPr lang="en-US" smtClean="0"/>
          </a:p>
          <a:p>
            <a:pPr eaLnBrk="1" hangingPunct="1">
              <a:spcBef>
                <a:spcPct val="0"/>
              </a:spcBef>
            </a:pPr>
            <a:r>
              <a:rPr lang="en-US" sz="1400" smtClean="0">
                <a:ea typeface="ヒラギノ角ゴ Pro W3" pitchFamily="-112" charset="-128"/>
              </a:rPr>
              <a:t>The inaccuracy of a good-quality navigational system is normally fewer than 0.6 nautical miles per hour in position and on the order of tenths of a degree per hour in orientation.</a:t>
            </a:r>
          </a:p>
          <a:p>
            <a:pPr eaLnBrk="1" hangingPunct="1">
              <a:spcBef>
                <a:spcPct val="0"/>
              </a:spcBef>
            </a:pPr>
            <a:r>
              <a:rPr lang="en-US" sz="1400" smtClean="0">
                <a:ea typeface="ヒラギノ角ゴ Pro W3" pitchFamily="-112" charset="-128"/>
              </a:rPr>
              <a:t>A.D. King, “Inertial Navigation – 40 years of Evolution”</a:t>
            </a:r>
          </a:p>
        </p:txBody>
      </p:sp>
    </p:spTree>
    <p:extLst>
      <p:ext uri="{BB962C8B-B14F-4D97-AF65-F5344CB8AC3E}">
        <p14:creationId xmlns:p14="http://schemas.microsoft.com/office/powerpoint/2010/main" val="295303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074"/>
          <p:cNvSpPr>
            <a:spLocks noGrp="1" noRot="1" noChangeAspect="1" noChangeArrowheads="1" noTextEdit="1"/>
          </p:cNvSpPr>
          <p:nvPr>
            <p:ph type="sldImg"/>
          </p:nvPr>
        </p:nvSpPr>
        <p:spPr>
          <a:ln/>
        </p:spPr>
      </p:sp>
      <p:sp>
        <p:nvSpPr>
          <p:cNvPr id="35843"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ea typeface="ヒラギノ角ゴ Pro W3" pitchFamily="-112" charset="-128"/>
              </a:rPr>
              <a:t>He that leaves nothing to chance will do few things ill, but he will do very few things. </a:t>
            </a:r>
            <a:br>
              <a:rPr lang="en-US" sz="2400" smtClean="0">
                <a:ea typeface="ヒラギノ角ゴ Pro W3" pitchFamily="-112" charset="-128"/>
              </a:rPr>
            </a:br>
            <a:r>
              <a:rPr lang="en-US" sz="2400" b="1" smtClean="0">
                <a:ea typeface="ヒラギノ角ゴ Pro W3" pitchFamily="-112" charset="-128"/>
              </a:rPr>
              <a:t>Lord Halifax 1633-1695</a:t>
            </a:r>
          </a:p>
        </p:txBody>
      </p:sp>
    </p:spTree>
    <p:extLst>
      <p:ext uri="{BB962C8B-B14F-4D97-AF65-F5344CB8AC3E}">
        <p14:creationId xmlns:p14="http://schemas.microsoft.com/office/powerpoint/2010/main" val="208107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http://en.wikibooks.org/wiki/Communication_Systems/Wireless_Transmission</a:t>
            </a:r>
          </a:p>
          <a:p>
            <a:r>
              <a:rPr lang="en-US" smtClean="0"/>
              <a:t>formula for the effective area of an ideal isotropic antenna into this equation, we get the following result:</a:t>
            </a:r>
          </a:p>
          <a:p>
            <a:r>
              <a:rPr lang="en-US" smtClean="0"/>
              <a:t>Pt power transmitted</a:t>
            </a:r>
          </a:p>
          <a:p>
            <a:r>
              <a:rPr lang="en-US" smtClean="0"/>
              <a:t>Lambda the wavelength</a:t>
            </a:r>
          </a:p>
          <a:p>
            <a:r>
              <a:rPr lang="en-US" smtClean="0"/>
              <a:t>Ri the distance</a:t>
            </a:r>
          </a:p>
          <a:p>
            <a:r>
              <a:rPr lang="en-US" smtClean="0"/>
              <a:t>Isotropic: radiates power equally in all directions</a:t>
            </a:r>
          </a:p>
          <a:p>
            <a:pPr lvl="1"/>
            <a:r>
              <a:rPr lang="en-US" smtClean="0"/>
              <a:t>  </a:t>
            </a:r>
          </a:p>
          <a:p>
            <a:endParaRPr lang="en-US" smtClean="0"/>
          </a:p>
        </p:txBody>
      </p:sp>
    </p:spTree>
    <p:extLst>
      <p:ext uri="{BB962C8B-B14F-4D97-AF65-F5344CB8AC3E}">
        <p14:creationId xmlns:p14="http://schemas.microsoft.com/office/powerpoint/2010/main" val="3607772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85800" y="2514600"/>
            <a:ext cx="7772400" cy="1143000"/>
          </a:xfrm>
        </p:spPr>
        <p:txBody>
          <a:bodyPr/>
          <a:lstStyle>
            <a:lvl1pPr algn="l">
              <a:defRPr>
                <a:solidFill>
                  <a:schemeClr val="bg1"/>
                </a:solidFill>
              </a:defRPr>
            </a:lvl1pPr>
          </a:lstStyle>
          <a:p>
            <a:r>
              <a:rPr lang="en-US"/>
              <a:t>Click to edit Master title style</a:t>
            </a:r>
          </a:p>
        </p:txBody>
      </p:sp>
      <p:sp>
        <p:nvSpPr>
          <p:cNvPr id="146435" name="Rectangle 3"/>
          <p:cNvSpPr>
            <a:spLocks noGrp="1" noChangeArrowheads="1"/>
          </p:cNvSpPr>
          <p:nvPr>
            <p:ph type="subTitle" idx="1"/>
          </p:nvPr>
        </p:nvSpPr>
        <p:spPr bwMode="auto">
          <a:xfrm>
            <a:off x="762000" y="3581400"/>
            <a:ext cx="76962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2800">
                <a:solidFill>
                  <a:srgbClr val="F56F00"/>
                </a:solidFill>
                <a:latin typeface="Times" pitchFamily="18" charset="0"/>
              </a:defRPr>
            </a:lvl1pPr>
          </a:lstStyle>
          <a:p>
            <a:r>
              <a:rPr lang="en-US"/>
              <a:t>Click to edit Master subtitle style</a:t>
            </a:r>
          </a:p>
        </p:txBody>
      </p:sp>
    </p:spTree>
    <p:extLst>
      <p:ext uri="{BB962C8B-B14F-4D97-AF65-F5344CB8AC3E}">
        <p14:creationId xmlns:p14="http://schemas.microsoft.com/office/powerpoint/2010/main" val="137122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087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981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7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657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184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57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338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09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15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188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20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89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976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7"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rtl="0" eaLnBrk="0" fontAlgn="base" hangingPunct="0">
        <a:spcBef>
          <a:spcPct val="0"/>
        </a:spcBef>
        <a:spcAft>
          <a:spcPct val="0"/>
        </a:spcAft>
        <a:defRPr sz="4000">
          <a:solidFill>
            <a:srgbClr val="F56F00"/>
          </a:solidFill>
          <a:latin typeface="+mj-lt"/>
          <a:ea typeface="+mj-ea"/>
          <a:cs typeface="+mj-cs"/>
        </a:defRPr>
      </a:lvl1pPr>
      <a:lvl2pPr algn="ctr" rtl="0" eaLnBrk="0" fontAlgn="base" hangingPunct="0">
        <a:spcBef>
          <a:spcPct val="0"/>
        </a:spcBef>
        <a:spcAft>
          <a:spcPct val="0"/>
        </a:spcAft>
        <a:defRPr sz="4000">
          <a:solidFill>
            <a:srgbClr val="F56F00"/>
          </a:solidFill>
          <a:latin typeface="Times" pitchFamily="18" charset="0"/>
          <a:ea typeface="ヒラギノ角ゴ Pro W3" pitchFamily="-112" charset="-128"/>
        </a:defRPr>
      </a:lvl2pPr>
      <a:lvl3pPr algn="ctr" rtl="0" eaLnBrk="0" fontAlgn="base" hangingPunct="0">
        <a:spcBef>
          <a:spcPct val="0"/>
        </a:spcBef>
        <a:spcAft>
          <a:spcPct val="0"/>
        </a:spcAft>
        <a:defRPr sz="4000">
          <a:solidFill>
            <a:srgbClr val="F56F00"/>
          </a:solidFill>
          <a:latin typeface="Times" pitchFamily="18" charset="0"/>
          <a:ea typeface="ヒラギノ角ゴ Pro W3" pitchFamily="-112" charset="-128"/>
        </a:defRPr>
      </a:lvl3pPr>
      <a:lvl4pPr algn="ctr" rtl="0" eaLnBrk="0" fontAlgn="base" hangingPunct="0">
        <a:spcBef>
          <a:spcPct val="0"/>
        </a:spcBef>
        <a:spcAft>
          <a:spcPct val="0"/>
        </a:spcAft>
        <a:defRPr sz="4000">
          <a:solidFill>
            <a:srgbClr val="F56F00"/>
          </a:solidFill>
          <a:latin typeface="Times" pitchFamily="18" charset="0"/>
          <a:ea typeface="ヒラギノ角ゴ Pro W3" pitchFamily="-112" charset="-128"/>
        </a:defRPr>
      </a:lvl4pPr>
      <a:lvl5pPr algn="ctr" rtl="0" eaLnBrk="0" fontAlgn="base" hangingPunct="0">
        <a:spcBef>
          <a:spcPct val="0"/>
        </a:spcBef>
        <a:spcAft>
          <a:spcPct val="0"/>
        </a:spcAft>
        <a:defRPr sz="4000">
          <a:solidFill>
            <a:srgbClr val="F56F00"/>
          </a:solidFill>
          <a:latin typeface="Times" pitchFamily="18" charset="0"/>
          <a:ea typeface="ヒラギノ角ゴ Pro W3" pitchFamily="-112" charset="-128"/>
        </a:defRPr>
      </a:lvl5pPr>
      <a:lvl6pPr marL="457200" algn="ctr" rtl="0" fontAlgn="base">
        <a:spcBef>
          <a:spcPct val="0"/>
        </a:spcBef>
        <a:spcAft>
          <a:spcPct val="0"/>
        </a:spcAft>
        <a:defRPr sz="4000">
          <a:solidFill>
            <a:srgbClr val="F56F00"/>
          </a:solidFill>
          <a:latin typeface="Times" pitchFamily="18" charset="0"/>
          <a:ea typeface="ヒラギノ角ゴ Pro W3" pitchFamily="-112" charset="-128"/>
        </a:defRPr>
      </a:lvl6pPr>
      <a:lvl7pPr marL="914400" algn="ctr" rtl="0" fontAlgn="base">
        <a:spcBef>
          <a:spcPct val="0"/>
        </a:spcBef>
        <a:spcAft>
          <a:spcPct val="0"/>
        </a:spcAft>
        <a:defRPr sz="4000">
          <a:solidFill>
            <a:srgbClr val="F56F00"/>
          </a:solidFill>
          <a:latin typeface="Times" pitchFamily="18" charset="0"/>
          <a:ea typeface="ヒラギノ角ゴ Pro W3" pitchFamily="-112" charset="-128"/>
        </a:defRPr>
      </a:lvl7pPr>
      <a:lvl8pPr marL="1371600" algn="ctr" rtl="0" fontAlgn="base">
        <a:spcBef>
          <a:spcPct val="0"/>
        </a:spcBef>
        <a:spcAft>
          <a:spcPct val="0"/>
        </a:spcAft>
        <a:defRPr sz="4000">
          <a:solidFill>
            <a:srgbClr val="F56F00"/>
          </a:solidFill>
          <a:latin typeface="Times" pitchFamily="18" charset="0"/>
          <a:ea typeface="ヒラギノ角ゴ Pro W3" pitchFamily="-112" charset="-128"/>
        </a:defRPr>
      </a:lvl8pPr>
      <a:lvl9pPr marL="1828800" algn="ctr" rtl="0" fontAlgn="base">
        <a:spcBef>
          <a:spcPct val="0"/>
        </a:spcBef>
        <a:spcAft>
          <a:spcPct val="0"/>
        </a:spcAft>
        <a:defRPr sz="4000">
          <a:solidFill>
            <a:srgbClr val="F56F00"/>
          </a:solidFill>
          <a:latin typeface="Times" pitchFamily="18" charset="0"/>
          <a:ea typeface="ヒラギノ角ゴ Pro W3"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3" Type="http://schemas.openxmlformats.org/officeDocument/2006/relationships/notesSlide" Target="../notesSlides/notesSlide4.xml"/><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an\Desktop\ge423\ge423_lectures\lecture27_Apr26\xy_DRonly_4x.wmv" TargetMode="External"/><Relationship Id="rId1" Type="http://schemas.microsoft.com/office/2007/relationships/media" Target="file:///C:\Users\dan\Desktop\ge423\ge423_lectures\lecture27_Apr26\xy_DRonly_4x.wmv" TargetMode="Externa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0.bin"/><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en.wikipedia.org/wiki/LIDAR"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an\Desktop\ge423\ge423_lectures\lecture27_Apr26\xy_kalman.wmv" TargetMode="External"/><Relationship Id="rId1" Type="http://schemas.microsoft.com/office/2007/relationships/media" Target="file:///C:\Users\dan\Desktop\ge423\ge423_lectures\lecture27_Apr26\xy_kalman.wmv" TargetMode="Externa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an\Desktop\ge423\ge423_lectures\lecture27_Apr26\wall_blind_2x.wmv" TargetMode="External"/><Relationship Id="rId1" Type="http://schemas.microsoft.com/office/2007/relationships/media" Target="file:///C:\Users\dan\Desktop\ge423\ge423_lectures\lecture27_Apr26\wall_blind_2x.wmv" TargetMode="External"/><Relationship Id="rId6" Type="http://schemas.openxmlformats.org/officeDocument/2006/relationships/image" Target="../media/image33.png"/><Relationship Id="rId5" Type="http://schemas.openxmlformats.org/officeDocument/2006/relationships/image" Target="../media/image31.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8"/>
          <p:cNvSpPr>
            <a:spLocks noChangeArrowheads="1"/>
          </p:cNvSpPr>
          <p:nvPr/>
        </p:nvSpPr>
        <p:spPr bwMode="auto">
          <a:xfrm>
            <a:off x="914400" y="1219200"/>
            <a:ext cx="7391400" cy="5181600"/>
          </a:xfrm>
          <a:prstGeom prst="roundRect">
            <a:avLst>
              <a:gd name="adj" fmla="val 16667"/>
            </a:avLst>
          </a:prstGeom>
          <a:solidFill>
            <a:schemeClr val="accent1"/>
          </a:solidFill>
          <a:ln w="28575">
            <a:solidFill>
              <a:schemeClr val="tx1"/>
            </a:solidFill>
            <a:round/>
            <a:headEnd/>
            <a:tailEnd/>
          </a:ln>
        </p:spPr>
        <p:txBody>
          <a:bodyPr wrap="none" anchor="ctr"/>
          <a:lstStyle/>
          <a:p>
            <a:endParaRPr lang="en-US"/>
          </a:p>
        </p:txBody>
      </p:sp>
      <p:sp>
        <p:nvSpPr>
          <p:cNvPr id="3075" name="Rectangle 2"/>
          <p:cNvSpPr>
            <a:spLocks noGrp="1" noChangeArrowheads="1"/>
          </p:cNvSpPr>
          <p:nvPr>
            <p:ph type="ctrTitle"/>
          </p:nvPr>
        </p:nvSpPr>
        <p:spPr>
          <a:xfrm>
            <a:off x="609600" y="1524000"/>
            <a:ext cx="6172200" cy="2133600"/>
          </a:xfrm>
        </p:spPr>
        <p:txBody>
          <a:bodyPr/>
          <a:lstStyle/>
          <a:p>
            <a:pPr algn="ctr" eaLnBrk="1" hangingPunct="1"/>
            <a:r>
              <a:rPr lang="en-US" sz="3600" dirty="0" smtClean="0">
                <a:solidFill>
                  <a:schemeClr val="accent2"/>
                </a:solidFill>
                <a:latin typeface="Verdana" pitchFamily="34" charset="0"/>
              </a:rPr>
              <a:t>Robust Localization</a:t>
            </a:r>
            <a:br>
              <a:rPr lang="en-US" sz="3600" dirty="0" smtClean="0">
                <a:solidFill>
                  <a:schemeClr val="accent2"/>
                </a:solidFill>
                <a:latin typeface="Verdana" pitchFamily="34" charset="0"/>
              </a:rPr>
            </a:br>
            <a:r>
              <a:rPr lang="en-US" sz="3600" dirty="0" err="1" smtClean="0">
                <a:solidFill>
                  <a:schemeClr val="accent2"/>
                </a:solidFill>
                <a:latin typeface="Verdana" pitchFamily="34" charset="0"/>
              </a:rPr>
              <a:t>Kalman</a:t>
            </a:r>
            <a:r>
              <a:rPr lang="en-US" sz="3600" smtClean="0">
                <a:solidFill>
                  <a:schemeClr val="accent2"/>
                </a:solidFill>
                <a:latin typeface="Verdana" pitchFamily="34" charset="0"/>
              </a:rPr>
              <a:t> Filter</a:t>
            </a:r>
            <a:endParaRPr lang="en-US" sz="3600" dirty="0" smtClean="0">
              <a:solidFill>
                <a:schemeClr val="accent2"/>
              </a:solidFill>
              <a:latin typeface="Verdana" pitchFamily="34" charset="0"/>
            </a:endParaRPr>
          </a:p>
        </p:txBody>
      </p:sp>
      <p:pic>
        <p:nvPicPr>
          <p:cNvPr id="3076" name="Picture 12" descr="\\ad.uiuc.edu\ECE\abecker5\Desktop\AlternateControlLabWebpage\images\bigimages\RobotSid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2590800"/>
            <a:ext cx="26511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0"/>
            <a:ext cx="8001000" cy="990600"/>
          </a:xfrm>
        </p:spPr>
        <p:txBody>
          <a:bodyPr/>
          <a:lstStyle/>
          <a:p>
            <a:pPr eaLnBrk="1" hangingPunct="1"/>
            <a:r>
              <a:rPr lang="en-US" smtClean="0"/>
              <a:t>System Model</a:t>
            </a:r>
          </a:p>
        </p:txBody>
      </p:sp>
      <p:graphicFrame>
        <p:nvGraphicFramePr>
          <p:cNvPr id="7171" name="Object 1024"/>
          <p:cNvGraphicFramePr>
            <a:graphicFrameLocks noChangeAspect="1"/>
          </p:cNvGraphicFramePr>
          <p:nvPr/>
        </p:nvGraphicFramePr>
        <p:xfrm>
          <a:off x="823913" y="1981200"/>
          <a:ext cx="3770312" cy="3886200"/>
        </p:xfrm>
        <a:graphic>
          <a:graphicData uri="http://schemas.openxmlformats.org/presentationml/2006/ole">
            <mc:AlternateContent xmlns:mc="http://schemas.openxmlformats.org/markup-compatibility/2006">
              <mc:Choice xmlns:v="urn:schemas-microsoft-com:vml" Requires="v">
                <p:oleObj spid="_x0000_s7296" name="Equation" r:id="rId4" imgW="1574800" imgH="1625600" progId="Equation.DSMT4">
                  <p:embed/>
                </p:oleObj>
              </mc:Choice>
              <mc:Fallback>
                <p:oleObj name="Equation" r:id="rId4" imgW="1574800" imgH="16256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3" y="1981200"/>
                        <a:ext cx="37703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14"/>
          <p:cNvSpPr txBox="1">
            <a:spLocks noChangeArrowheads="1"/>
          </p:cNvSpPr>
          <p:nvPr/>
        </p:nvSpPr>
        <p:spPr bwMode="auto">
          <a:xfrm>
            <a:off x="5638800" y="64008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US" sz="2000">
                <a:hlinkClick r:id="" action="ppaction://noaction"/>
              </a:rPr>
              <a:t>Derivation of control inputs</a:t>
            </a:r>
            <a:endParaRPr lang="en-US" sz="2000"/>
          </a:p>
        </p:txBody>
      </p:sp>
      <p:grpSp>
        <p:nvGrpSpPr>
          <p:cNvPr id="7173" name="Group 17"/>
          <p:cNvGrpSpPr>
            <a:grpSpLocks/>
          </p:cNvGrpSpPr>
          <p:nvPr/>
        </p:nvGrpSpPr>
        <p:grpSpPr bwMode="auto">
          <a:xfrm>
            <a:off x="5257800" y="2819400"/>
            <a:ext cx="2835275" cy="1427163"/>
            <a:chOff x="768" y="1200"/>
            <a:chExt cx="1786" cy="899"/>
          </a:xfrm>
        </p:grpSpPr>
        <p:grpSp>
          <p:nvGrpSpPr>
            <p:cNvPr id="7174" name="Group 6"/>
            <p:cNvGrpSpPr>
              <a:grpSpLocks/>
            </p:cNvGrpSpPr>
            <p:nvPr/>
          </p:nvGrpSpPr>
          <p:grpSpPr bwMode="auto">
            <a:xfrm rot="5400000">
              <a:off x="801" y="1503"/>
              <a:ext cx="336" cy="402"/>
              <a:chOff x="3504" y="1566"/>
              <a:chExt cx="336" cy="402"/>
            </a:xfrm>
          </p:grpSpPr>
          <p:sp>
            <p:nvSpPr>
              <p:cNvPr id="7184" name="Oval 4"/>
              <p:cNvSpPr>
                <a:spLocks noChangeArrowheads="1"/>
              </p:cNvSpPr>
              <p:nvPr/>
            </p:nvSpPr>
            <p:spPr bwMode="auto">
              <a:xfrm>
                <a:off x="3504" y="1632"/>
                <a:ext cx="336" cy="336"/>
              </a:xfrm>
              <a:prstGeom prst="ellipse">
                <a:avLst/>
              </a:prstGeom>
              <a:solidFill>
                <a:schemeClr val="accent1">
                  <a:alpha val="50195"/>
                </a:schemeClr>
              </a:solidFill>
              <a:ln w="28575">
                <a:solidFill>
                  <a:schemeClr val="tx1"/>
                </a:solidFill>
                <a:prstDash val="sysDot"/>
                <a:round/>
                <a:headEnd/>
                <a:tailEnd/>
              </a:ln>
            </p:spPr>
            <p:txBody>
              <a:bodyPr rot="10800000" vert="eaVert" wrap="none" anchor="ctr"/>
              <a:lstStyle/>
              <a:p>
                <a:endParaRPr lang="en-US"/>
              </a:p>
            </p:txBody>
          </p:sp>
          <p:sp>
            <p:nvSpPr>
              <p:cNvPr id="7185" name="Line 5"/>
              <p:cNvSpPr>
                <a:spLocks noChangeShapeType="1"/>
              </p:cNvSpPr>
              <p:nvPr/>
            </p:nvSpPr>
            <p:spPr bwMode="auto">
              <a:xfrm flipV="1">
                <a:off x="3672" y="1566"/>
                <a:ext cx="0" cy="24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175" name="Group 7"/>
            <p:cNvGrpSpPr>
              <a:grpSpLocks/>
            </p:cNvGrpSpPr>
            <p:nvPr/>
          </p:nvGrpSpPr>
          <p:grpSpPr bwMode="auto">
            <a:xfrm rot="3365999">
              <a:off x="1584" y="1488"/>
              <a:ext cx="336" cy="402"/>
              <a:chOff x="3504" y="1566"/>
              <a:chExt cx="336" cy="402"/>
            </a:xfrm>
          </p:grpSpPr>
          <p:sp>
            <p:nvSpPr>
              <p:cNvPr id="7182" name="Oval 8"/>
              <p:cNvSpPr>
                <a:spLocks noChangeArrowheads="1"/>
              </p:cNvSpPr>
              <p:nvPr/>
            </p:nvSpPr>
            <p:spPr bwMode="auto">
              <a:xfrm>
                <a:off x="3504" y="1632"/>
                <a:ext cx="336" cy="336"/>
              </a:xfrm>
              <a:prstGeom prst="ellipse">
                <a:avLst/>
              </a:prstGeom>
              <a:solidFill>
                <a:schemeClr val="accent1"/>
              </a:solidFill>
              <a:ln w="28575">
                <a:solidFill>
                  <a:schemeClr val="tx1"/>
                </a:solidFill>
                <a:round/>
                <a:headEnd/>
                <a:tailEnd/>
              </a:ln>
            </p:spPr>
            <p:txBody>
              <a:bodyPr rot="10800000" vert="eaVert" wrap="none" anchor="ctr"/>
              <a:lstStyle/>
              <a:p>
                <a:endParaRPr lang="en-US"/>
              </a:p>
            </p:txBody>
          </p:sp>
          <p:sp>
            <p:nvSpPr>
              <p:cNvPr id="7183" name="Line 9"/>
              <p:cNvSpPr>
                <a:spLocks noChangeShapeType="1"/>
              </p:cNvSpPr>
              <p:nvPr/>
            </p:nvSpPr>
            <p:spPr bwMode="auto">
              <a:xfrm flipV="1">
                <a:off x="3672" y="156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176" name="Line 17"/>
            <p:cNvSpPr>
              <a:spLocks noChangeShapeType="1"/>
            </p:cNvSpPr>
            <p:nvPr/>
          </p:nvSpPr>
          <p:spPr bwMode="auto">
            <a:xfrm>
              <a:off x="1152" y="1824"/>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aphicFrame>
          <p:nvGraphicFramePr>
            <p:cNvPr id="7177" name="Object 20"/>
            <p:cNvGraphicFramePr>
              <a:graphicFrameLocks noChangeAspect="1"/>
            </p:cNvGraphicFramePr>
            <p:nvPr/>
          </p:nvGraphicFramePr>
          <p:xfrm>
            <a:off x="1137" y="1824"/>
            <a:ext cx="380" cy="275"/>
          </p:xfrm>
          <a:graphic>
            <a:graphicData uri="http://schemas.openxmlformats.org/presentationml/2006/ole">
              <mc:AlternateContent xmlns:mc="http://schemas.openxmlformats.org/markup-compatibility/2006">
                <mc:Choice xmlns:v="urn:schemas-microsoft-com:vml" Requires="v">
                  <p:oleObj spid="_x0000_s7297" name="Equation" r:id="rId6" imgW="317362" imgH="228501" progId="Equation.3">
                    <p:embed/>
                  </p:oleObj>
                </mc:Choice>
                <mc:Fallback>
                  <p:oleObj name="Equation" r:id="rId6" imgW="317362" imgH="228501"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7" y="1824"/>
                          <a:ext cx="38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8" name="Freeform 24"/>
            <p:cNvSpPr>
              <a:spLocks/>
            </p:cNvSpPr>
            <p:nvPr/>
          </p:nvSpPr>
          <p:spPr bwMode="auto">
            <a:xfrm rot="16200000" flipV="1">
              <a:off x="1950" y="1554"/>
              <a:ext cx="274" cy="142"/>
            </a:xfrm>
            <a:custGeom>
              <a:avLst/>
              <a:gdLst>
                <a:gd name="T0" fmla="*/ 0 w 274"/>
                <a:gd name="T1" fmla="*/ 3 h 142"/>
                <a:gd name="T2" fmla="*/ 115 w 274"/>
                <a:gd name="T3" fmla="*/ 8 h 142"/>
                <a:gd name="T4" fmla="*/ 202 w 274"/>
                <a:gd name="T5" fmla="*/ 50 h 142"/>
                <a:gd name="T6" fmla="*/ 274 w 274"/>
                <a:gd name="T7" fmla="*/ 142 h 142"/>
                <a:gd name="T8" fmla="*/ 0 60000 65536"/>
                <a:gd name="T9" fmla="*/ 0 60000 65536"/>
                <a:gd name="T10" fmla="*/ 0 60000 65536"/>
                <a:gd name="T11" fmla="*/ 0 60000 65536"/>
                <a:gd name="T12" fmla="*/ 0 w 274"/>
                <a:gd name="T13" fmla="*/ 0 h 142"/>
                <a:gd name="T14" fmla="*/ 274 w 274"/>
                <a:gd name="T15" fmla="*/ 142 h 142"/>
              </a:gdLst>
              <a:ahLst/>
              <a:cxnLst>
                <a:cxn ang="T8">
                  <a:pos x="T0" y="T1"/>
                </a:cxn>
                <a:cxn ang="T9">
                  <a:pos x="T2" y="T3"/>
                </a:cxn>
                <a:cxn ang="T10">
                  <a:pos x="T4" y="T5"/>
                </a:cxn>
                <a:cxn ang="T11">
                  <a:pos x="T6" y="T7"/>
                </a:cxn>
              </a:cxnLst>
              <a:rect l="T12" t="T13" r="T14" b="T15"/>
              <a:pathLst>
                <a:path w="274" h="142">
                  <a:moveTo>
                    <a:pt x="0" y="3"/>
                  </a:moveTo>
                  <a:cubicBezTo>
                    <a:pt x="18" y="4"/>
                    <a:pt x="81" y="0"/>
                    <a:pt x="115" y="8"/>
                  </a:cubicBezTo>
                  <a:cubicBezTo>
                    <a:pt x="149" y="16"/>
                    <a:pt x="175" y="28"/>
                    <a:pt x="202" y="50"/>
                  </a:cubicBezTo>
                  <a:cubicBezTo>
                    <a:pt x="229" y="72"/>
                    <a:pt x="259" y="123"/>
                    <a:pt x="274" y="142"/>
                  </a:cubicBezTo>
                </a:path>
              </a:pathLst>
            </a:custGeom>
            <a:noFill/>
            <a:ln w="285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wrap="none"/>
            <a:lstStyle/>
            <a:p>
              <a:endParaRPr lang="en-US"/>
            </a:p>
          </p:txBody>
        </p:sp>
        <p:graphicFrame>
          <p:nvGraphicFramePr>
            <p:cNvPr id="7179" name="Object 26"/>
            <p:cNvGraphicFramePr>
              <a:graphicFrameLocks noChangeAspect="1"/>
            </p:cNvGraphicFramePr>
            <p:nvPr/>
          </p:nvGraphicFramePr>
          <p:xfrm>
            <a:off x="2145" y="1344"/>
            <a:ext cx="409" cy="275"/>
          </p:xfrm>
          <a:graphic>
            <a:graphicData uri="http://schemas.openxmlformats.org/presentationml/2006/ole">
              <mc:AlternateContent xmlns:mc="http://schemas.openxmlformats.org/markup-compatibility/2006">
                <mc:Choice xmlns:v="urn:schemas-microsoft-com:vml" Requires="v">
                  <p:oleObj spid="_x0000_s7298" name="Equation" r:id="rId8" imgW="342751" imgH="228501" progId="Equation.3">
                    <p:embed/>
                  </p:oleObj>
                </mc:Choice>
                <mc:Fallback>
                  <p:oleObj name="Equation" r:id="rId8" imgW="342751" imgH="228501"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5" y="1344"/>
                          <a:ext cx="40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0" name="Object 30"/>
            <p:cNvGraphicFramePr>
              <a:graphicFrameLocks noChangeAspect="1"/>
            </p:cNvGraphicFramePr>
            <p:nvPr/>
          </p:nvGraphicFramePr>
          <p:xfrm>
            <a:off x="797" y="1200"/>
            <a:ext cx="351" cy="303"/>
          </p:xfrm>
          <a:graphic>
            <a:graphicData uri="http://schemas.openxmlformats.org/presentationml/2006/ole">
              <mc:AlternateContent xmlns:mc="http://schemas.openxmlformats.org/markup-compatibility/2006">
                <mc:Choice xmlns:v="urn:schemas-microsoft-com:vml" Requires="v">
                  <p:oleObj spid="_x0000_s7299" name="Equation" r:id="rId10" imgW="266584" imgH="228501" progId="Equation.3">
                    <p:embed/>
                  </p:oleObj>
                </mc:Choice>
                <mc:Fallback>
                  <p:oleObj name="Equation" r:id="rId10" imgW="266584" imgH="228501" progId="Equation.3">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 y="1200"/>
                          <a:ext cx="3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1" name="Object 31"/>
            <p:cNvGraphicFramePr>
              <a:graphicFrameLocks noChangeAspect="1"/>
            </p:cNvGraphicFramePr>
            <p:nvPr/>
          </p:nvGraphicFramePr>
          <p:xfrm>
            <a:off x="1624" y="1200"/>
            <a:ext cx="235" cy="303"/>
          </p:xfrm>
          <a:graphic>
            <a:graphicData uri="http://schemas.openxmlformats.org/presentationml/2006/ole">
              <mc:AlternateContent xmlns:mc="http://schemas.openxmlformats.org/markup-compatibility/2006">
                <mc:Choice xmlns:v="urn:schemas-microsoft-com:vml" Requires="v">
                  <p:oleObj spid="_x0000_s7300" name="Equation" r:id="rId12" imgW="177646" imgH="228402" progId="Equation.3">
                    <p:embed/>
                  </p:oleObj>
                </mc:Choice>
                <mc:Fallback>
                  <p:oleObj name="Equation" r:id="rId12" imgW="177646" imgH="228402"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 y="1200"/>
                          <a:ext cx="23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System Evolution</a:t>
            </a:r>
          </a:p>
        </p:txBody>
      </p:sp>
      <p:sp>
        <p:nvSpPr>
          <p:cNvPr id="8195" name="Rectangle 3"/>
          <p:cNvSpPr>
            <a:spLocks noGrp="1" noChangeArrowheads="1"/>
          </p:cNvSpPr>
          <p:nvPr>
            <p:ph type="body" idx="1"/>
          </p:nvPr>
        </p:nvSpPr>
        <p:spPr bwMode="auto">
          <a:xfrm>
            <a:off x="381000" y="2209800"/>
            <a:ext cx="6477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smtClean="0"/>
              <a:t>State update equation:</a:t>
            </a:r>
          </a:p>
        </p:txBody>
      </p:sp>
      <p:graphicFrame>
        <p:nvGraphicFramePr>
          <p:cNvPr id="8196" name="Object 32"/>
          <p:cNvGraphicFramePr>
            <a:graphicFrameLocks noChangeAspect="1"/>
          </p:cNvGraphicFramePr>
          <p:nvPr/>
        </p:nvGraphicFramePr>
        <p:xfrm>
          <a:off x="5029200" y="1905000"/>
          <a:ext cx="3505200" cy="1449388"/>
        </p:xfrm>
        <a:graphic>
          <a:graphicData uri="http://schemas.openxmlformats.org/presentationml/2006/ole">
            <mc:AlternateContent xmlns:mc="http://schemas.openxmlformats.org/markup-compatibility/2006">
              <mc:Choice xmlns:v="urn:schemas-microsoft-com:vml" Requires="v">
                <p:oleObj spid="_x0000_s8266" name="Visio" r:id="rId4" imgW="2607525" imgH="1072740" progId="Visio.Drawing.11">
                  <p:embed/>
                </p:oleObj>
              </mc:Choice>
              <mc:Fallback>
                <p:oleObj name="Visio" r:id="rId4" imgW="2607525" imgH="1072740" progId="Visio.Drawing.11">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05000"/>
                        <a:ext cx="3505200"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1045"/>
          <p:cNvSpPr>
            <a:spLocks noChangeArrowheads="1"/>
          </p:cNvSpPr>
          <p:nvPr/>
        </p:nvSpPr>
        <p:spPr bwMode="auto">
          <a:xfrm>
            <a:off x="2876550"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graphicFrame>
        <p:nvGraphicFramePr>
          <p:cNvPr id="8198" name="Object 4097"/>
          <p:cNvGraphicFramePr>
            <a:graphicFrameLocks noChangeAspect="1"/>
          </p:cNvGraphicFramePr>
          <p:nvPr/>
        </p:nvGraphicFramePr>
        <p:xfrm>
          <a:off x="9753600" y="4648200"/>
          <a:ext cx="6962775" cy="1304925"/>
        </p:xfrm>
        <a:graphic>
          <a:graphicData uri="http://schemas.openxmlformats.org/presentationml/2006/ole">
            <mc:AlternateContent xmlns:mc="http://schemas.openxmlformats.org/markup-compatibility/2006">
              <mc:Choice xmlns:v="urn:schemas-microsoft-com:vml" Requires="v">
                <p:oleObj spid="_x0000_s8267" name="Equation" r:id="rId6" imgW="3924300" imgH="736600" progId="Equation.DSMT4">
                  <p:embed/>
                </p:oleObj>
              </mc:Choice>
              <mc:Fallback>
                <p:oleObj name="Equation" r:id="rId6" imgW="3924300" imgH="736600" progId="Equation.DSMT4">
                  <p:embed/>
                  <p:pic>
                    <p:nvPicPr>
                      <p:cNvPr id="0" name="Object 40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600" y="4648200"/>
                        <a:ext cx="6962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9" name="Object 4098"/>
          <p:cNvGraphicFramePr>
            <a:graphicFrameLocks noChangeAspect="1"/>
          </p:cNvGraphicFramePr>
          <p:nvPr/>
        </p:nvGraphicFramePr>
        <p:xfrm>
          <a:off x="914400" y="3810000"/>
          <a:ext cx="7010400" cy="2578100"/>
        </p:xfrm>
        <a:graphic>
          <a:graphicData uri="http://schemas.openxmlformats.org/presentationml/2006/ole">
            <mc:AlternateContent xmlns:mc="http://schemas.openxmlformats.org/markup-compatibility/2006">
              <mc:Choice xmlns:v="urn:schemas-microsoft-com:vml" Requires="v">
                <p:oleObj spid="_x0000_s8268" name="Equation" r:id="rId8" imgW="2755900" imgH="1016000" progId="Equation.DSMT4">
                  <p:embed/>
                </p:oleObj>
              </mc:Choice>
              <mc:Fallback>
                <p:oleObj name="Equation" r:id="rId8" imgW="2755900" imgH="1016000" progId="Equation.DSMT4">
                  <p:embed/>
                  <p:pic>
                    <p:nvPicPr>
                      <p:cNvPr id="0" name="Object 40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810000"/>
                        <a:ext cx="7010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Objective </a:t>
            </a:r>
          </a:p>
        </p:txBody>
      </p:sp>
      <p:sp>
        <p:nvSpPr>
          <p:cNvPr id="9219" name="Rectangle 5"/>
          <p:cNvSpPr>
            <a:spLocks noChangeArrowheads="1"/>
          </p:cNvSpPr>
          <p:nvPr/>
        </p:nvSpPr>
        <p:spPr bwMode="auto">
          <a:xfrm>
            <a:off x="4248150" y="3330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graphicFrame>
        <p:nvGraphicFramePr>
          <p:cNvPr id="9220" name="Object 9"/>
          <p:cNvGraphicFramePr>
            <a:graphicFrameLocks noChangeAspect="1"/>
          </p:cNvGraphicFramePr>
          <p:nvPr/>
        </p:nvGraphicFramePr>
        <p:xfrm>
          <a:off x="3257550" y="2743200"/>
          <a:ext cx="2511425" cy="1728788"/>
        </p:xfrm>
        <a:graphic>
          <a:graphicData uri="http://schemas.openxmlformats.org/presentationml/2006/ole">
            <mc:AlternateContent xmlns:mc="http://schemas.openxmlformats.org/markup-compatibility/2006">
              <mc:Choice xmlns:v="urn:schemas-microsoft-com:vml" Requires="v">
                <p:oleObj spid="_x0000_s9245" name="Equation" r:id="rId4" imgW="812447" imgH="558558" progId="Equation.DSMT4">
                  <p:embed/>
                </p:oleObj>
              </mc:Choice>
              <mc:Fallback>
                <p:oleObj name="Equation" r:id="rId4" imgW="812447" imgH="558558"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2743200"/>
                        <a:ext cx="25114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1" name="Rectangle 3"/>
          <p:cNvSpPr>
            <a:spLocks noChangeArrowheads="1"/>
          </p:cNvSpPr>
          <p:nvPr/>
        </p:nvSpPr>
        <p:spPr bwMode="auto">
          <a:xfrm>
            <a:off x="1524000" y="4419600"/>
            <a:ext cx="640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t>Minimize the current expected squared error </a:t>
            </a:r>
          </a:p>
        </p:txBody>
      </p:sp>
      <p:sp>
        <p:nvSpPr>
          <p:cNvPr id="9222" name="Rectangle 3"/>
          <p:cNvSpPr>
            <a:spLocks noChangeArrowheads="1"/>
          </p:cNvSpPr>
          <p:nvPr/>
        </p:nvSpPr>
        <p:spPr bwMode="auto">
          <a:xfrm>
            <a:off x="1447800" y="1600200"/>
            <a:ext cx="640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t>At all times, have a state estimate </a:t>
            </a:r>
            <a:r>
              <a:rPr lang="en-US" sz="3200" i="1"/>
              <a:t>close</a:t>
            </a:r>
            <a:r>
              <a:rPr lang="en-US" sz="3200"/>
              <a:t> to the true state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4600" y="609600"/>
            <a:ext cx="3657600" cy="1600200"/>
          </a:xfrm>
        </p:spPr>
        <p:txBody>
          <a:bodyPr/>
          <a:lstStyle/>
          <a:p>
            <a:pPr eaLnBrk="1" hangingPunct="1"/>
            <a:r>
              <a:rPr lang="en-US" smtClean="0"/>
              <a:t>Dead Reckoning</a:t>
            </a:r>
            <a:br>
              <a:rPr lang="en-US" smtClean="0"/>
            </a:br>
            <a:endParaRPr lang="en-US" smtClean="0"/>
          </a:p>
        </p:txBody>
      </p:sp>
      <p:pic>
        <p:nvPicPr>
          <p:cNvPr id="33809" name="xy_DRonly_4x.wmv">
            <a:hlinkClick r:id="" action="ppaction://media"/>
          </p:cNvPr>
          <p:cNvPicPr>
            <a:picLocks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191000" y="1876425"/>
            <a:ext cx="41132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8" descr="\\ad.uiuc.edu\ECE\abecker5\Desktop\AlternateControlLabWebpage\images\bigimages\RobotSide.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1876425"/>
            <a:ext cx="26511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9"/>
          <p:cNvSpPr>
            <a:spLocks noChangeArrowheads="1"/>
          </p:cNvSpPr>
          <p:nvPr/>
        </p:nvSpPr>
        <p:spPr bwMode="auto">
          <a:xfrm>
            <a:off x="804863" y="4733925"/>
            <a:ext cx="2819400" cy="685800"/>
          </a:xfrm>
          <a:prstGeom prst="rect">
            <a:avLst/>
          </a:prstGeom>
          <a:solidFill>
            <a:schemeClr val="bg2"/>
          </a:solidFill>
          <a:ln w="28575">
            <a:solidFill>
              <a:schemeClr val="tx1"/>
            </a:solidFill>
            <a:miter lim="800000"/>
            <a:headEnd/>
            <a:tailEnd/>
          </a:ln>
        </p:spPr>
        <p:txBody>
          <a:bodyPr wrap="none" anchor="ctr"/>
          <a:lstStyle/>
          <a:p>
            <a:pPr algn="ctr"/>
            <a:endParaRPr lang="en-US">
              <a:solidFill>
                <a:schemeClr val="bg2"/>
              </a:solidFill>
            </a:endParaRPr>
          </a:p>
        </p:txBody>
      </p:sp>
      <p:sp>
        <p:nvSpPr>
          <p:cNvPr id="10246" name="Oval 20"/>
          <p:cNvSpPr>
            <a:spLocks noChangeArrowheads="1"/>
          </p:cNvSpPr>
          <p:nvPr/>
        </p:nvSpPr>
        <p:spPr bwMode="auto">
          <a:xfrm>
            <a:off x="1128713" y="4886325"/>
            <a:ext cx="381000" cy="381000"/>
          </a:xfrm>
          <a:prstGeom prst="ellipse">
            <a:avLst/>
          </a:prstGeom>
          <a:noFill/>
          <a:ln w="38100">
            <a:solidFill>
              <a:srgbClr val="FB0B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7" name="Line 21"/>
          <p:cNvSpPr>
            <a:spLocks noChangeShapeType="1"/>
          </p:cNvSpPr>
          <p:nvPr/>
        </p:nvSpPr>
        <p:spPr bwMode="auto">
          <a:xfrm>
            <a:off x="1328738" y="5081588"/>
            <a:ext cx="381000" cy="1587"/>
          </a:xfrm>
          <a:prstGeom prst="line">
            <a:avLst/>
          </a:prstGeom>
          <a:noFill/>
          <a:ln w="38100">
            <a:solidFill>
              <a:srgbClr val="FB0B0B"/>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48" name="Oval 22"/>
          <p:cNvSpPr>
            <a:spLocks noChangeArrowheads="1"/>
          </p:cNvSpPr>
          <p:nvPr/>
        </p:nvSpPr>
        <p:spPr bwMode="auto">
          <a:xfrm>
            <a:off x="2538413" y="4967288"/>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9" name="Oval 23"/>
          <p:cNvSpPr>
            <a:spLocks noChangeArrowheads="1"/>
          </p:cNvSpPr>
          <p:nvPr/>
        </p:nvSpPr>
        <p:spPr bwMode="auto">
          <a:xfrm>
            <a:off x="2690813" y="4967288"/>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24"/>
          <p:cNvSpPr>
            <a:spLocks noChangeArrowheads="1"/>
          </p:cNvSpPr>
          <p:nvPr/>
        </p:nvSpPr>
        <p:spPr bwMode="auto">
          <a:xfrm>
            <a:off x="2843213" y="4967288"/>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1" name="Text Box 27"/>
          <p:cNvSpPr txBox="1">
            <a:spLocks noChangeArrowheads="1"/>
          </p:cNvSpPr>
          <p:nvPr/>
        </p:nvSpPr>
        <p:spPr bwMode="auto">
          <a:xfrm>
            <a:off x="1004888" y="55245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US" sz="1200" b="1"/>
              <a:t>Robot</a:t>
            </a:r>
          </a:p>
        </p:txBody>
      </p:sp>
      <p:sp>
        <p:nvSpPr>
          <p:cNvPr id="10252" name="Text Box 28"/>
          <p:cNvSpPr txBox="1">
            <a:spLocks noChangeArrowheads="1"/>
          </p:cNvSpPr>
          <p:nvPr/>
        </p:nvSpPr>
        <p:spPr bwMode="auto">
          <a:xfrm>
            <a:off x="2362200" y="5548313"/>
            <a:ext cx="9477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Dead</a:t>
            </a:r>
            <a:br>
              <a:rPr lang="en-US" sz="1200" b="1"/>
            </a:br>
            <a:r>
              <a:rPr lang="en-US" sz="1200" b="1"/>
              <a:t>Reckoned</a:t>
            </a:r>
            <a:br>
              <a:rPr lang="en-US" sz="1200" b="1"/>
            </a:br>
            <a:r>
              <a:rPr lang="en-US" sz="1200" b="1"/>
              <a:t>Path</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3809"/>
                                        </p:tgtEl>
                                      </p:cBhvr>
                                    </p:cmd>
                                  </p:childTnLst>
                                </p:cTn>
                              </p:par>
                            </p:childTnLst>
                          </p:cTn>
                        </p:par>
                      </p:childTnLst>
                    </p:cTn>
                  </p:par>
                </p:childTnLst>
              </p:cTn>
              <p:nextCondLst>
                <p:cond evt="onClick" delay="0">
                  <p:tgtEl>
                    <p:spTgt spid="33809"/>
                  </p:tgtEl>
                </p:cond>
              </p:nextCondLst>
            </p:seq>
            <p:video>
              <p:cMediaNode>
                <p:cTn id="7" fill="hold" display="0">
                  <p:stCondLst>
                    <p:cond delay="indefinite"/>
                  </p:stCondLst>
                  <p:endCondLst>
                    <p:cond evt="onNext" delay="0">
                      <p:tgtEl>
                        <p:sldTgt/>
                      </p:tgtEl>
                    </p:cond>
                    <p:cond evt="onPrev" delay="0">
                      <p:tgtEl>
                        <p:sldTgt/>
                      </p:tgtEl>
                    </p:cond>
                  </p:endCondLst>
                </p:cTn>
                <p:tgtEl>
                  <p:spTgt spid="3380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r>
              <a:rPr lang="en-US" smtClean="0"/>
              <a:t>Expected Error</a:t>
            </a:r>
          </a:p>
        </p:txBody>
      </p:sp>
      <p:sp>
        <p:nvSpPr>
          <p:cNvPr id="11267" name="Rectangle 1033"/>
          <p:cNvSpPr>
            <a:spLocks noChangeArrowheads="1"/>
          </p:cNvSpPr>
          <p:nvPr/>
        </p:nvSpPr>
        <p:spPr bwMode="auto">
          <a:xfrm>
            <a:off x="3649663" y="2922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sp>
        <p:nvSpPr>
          <p:cNvPr id="11268" name="Rectangle 1035"/>
          <p:cNvSpPr>
            <a:spLocks noChangeArrowheads="1"/>
          </p:cNvSpPr>
          <p:nvPr/>
        </p:nvSpPr>
        <p:spPr bwMode="auto">
          <a:xfrm>
            <a:off x="3516313"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sp>
        <p:nvSpPr>
          <p:cNvPr id="11269" name="Rectangle 1038"/>
          <p:cNvSpPr>
            <a:spLocks noChangeArrowheads="1"/>
          </p:cNvSpPr>
          <p:nvPr/>
        </p:nvSpPr>
        <p:spPr bwMode="auto">
          <a:xfrm>
            <a:off x="3516313"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sp>
        <p:nvSpPr>
          <p:cNvPr id="11270" name="Rectangle 1040"/>
          <p:cNvSpPr>
            <a:spLocks noChangeArrowheads="1"/>
          </p:cNvSpPr>
          <p:nvPr/>
        </p:nvSpPr>
        <p:spPr bwMode="auto">
          <a:xfrm>
            <a:off x="3649663" y="2922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graphicFrame>
        <p:nvGraphicFramePr>
          <p:cNvPr id="11271" name="Object 1041"/>
          <p:cNvGraphicFramePr>
            <a:graphicFrameLocks noChangeAspect="1"/>
          </p:cNvGraphicFramePr>
          <p:nvPr/>
        </p:nvGraphicFramePr>
        <p:xfrm>
          <a:off x="762000" y="1676400"/>
          <a:ext cx="7391400" cy="2598738"/>
        </p:xfrm>
        <a:graphic>
          <a:graphicData uri="http://schemas.openxmlformats.org/presentationml/2006/ole">
            <mc:AlternateContent xmlns:mc="http://schemas.openxmlformats.org/markup-compatibility/2006">
              <mc:Choice xmlns:v="urn:schemas-microsoft-com:vml" Requires="v">
                <p:oleObj spid="_x0000_s11298" name="Equation" r:id="rId4" imgW="3390900" imgH="1193800" progId="Equation.DSMT4">
                  <p:embed/>
                </p:oleObj>
              </mc:Choice>
              <mc:Fallback>
                <p:oleObj name="Equation" r:id="rId4" imgW="3390900" imgH="1193800" progId="Equation.DSMT4">
                  <p:embed/>
                  <p:pic>
                    <p:nvPicPr>
                      <p:cNvPr id="0" name="Object 1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391400" cy="259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2" name="Picture 10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819650"/>
            <a:ext cx="2057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273" name="Picture 10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830763"/>
            <a:ext cx="20574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274" name="Picture 10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830763"/>
            <a:ext cx="20574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275" name="Picture 10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4830763"/>
            <a:ext cx="20574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Sensor Model</a:t>
            </a:r>
          </a:p>
        </p:txBody>
      </p:sp>
      <p:pic>
        <p:nvPicPr>
          <p:cNvPr id="12291" name="Picture 33" descr="W:\ControlLabWork\LIDAR-scanned-SICK-LMS-anim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2317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4" descr="W:\ControlLabWork\ActualScanResul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5297488"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3124200" y="6400800"/>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r>
              <a:rPr lang="en-US">
                <a:hlinkClick r:id="rId5"/>
              </a:rPr>
              <a:t>http://en.wikipedia.org/wiki/LIDAR</a:t>
            </a:r>
            <a:r>
              <a:rPr lang="en-US"/>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State Estimation </a:t>
            </a:r>
            <a:br>
              <a:rPr lang="en-US" smtClean="0"/>
            </a:br>
            <a:r>
              <a:rPr lang="en-US" sz="3600" smtClean="0"/>
              <a:t>– Observers Without Probability –</a:t>
            </a:r>
            <a:r>
              <a:rPr lang="en-US" smtClean="0"/>
              <a:t> </a:t>
            </a:r>
          </a:p>
        </p:txBody>
      </p:sp>
      <p:sp>
        <p:nvSpPr>
          <p:cNvPr id="13315" name="Rectangle 3"/>
          <p:cNvSpPr>
            <a:spLocks noGrp="1" noChangeArrowheads="1"/>
          </p:cNvSpPr>
          <p:nvPr>
            <p:ph type="body" idx="1"/>
          </p:nvPr>
        </p:nvSpPr>
        <p:spPr bwMode="auto">
          <a:xfrm>
            <a:off x="609600" y="19812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smtClean="0"/>
              <a:t>Often we have fewer sensors than states or sensors that do not return our state directly</a:t>
            </a:r>
          </a:p>
          <a:p>
            <a:pPr eaLnBrk="1" hangingPunct="1">
              <a:buFontTx/>
              <a:buNone/>
            </a:pPr>
            <a:endParaRPr lang="en-US" sz="2800" smtClean="0"/>
          </a:p>
        </p:txBody>
      </p:sp>
      <p:graphicFrame>
        <p:nvGraphicFramePr>
          <p:cNvPr id="13316" name="Object 8"/>
          <p:cNvGraphicFramePr>
            <a:graphicFrameLocks noChangeAspect="1"/>
          </p:cNvGraphicFramePr>
          <p:nvPr/>
        </p:nvGraphicFramePr>
        <p:xfrm>
          <a:off x="1295400" y="3352800"/>
          <a:ext cx="6096000" cy="2808288"/>
        </p:xfrm>
        <a:graphic>
          <a:graphicData uri="http://schemas.openxmlformats.org/presentationml/2006/ole">
            <mc:AlternateContent xmlns:mc="http://schemas.openxmlformats.org/markup-compatibility/2006">
              <mc:Choice xmlns:v="urn:schemas-microsoft-com:vml" Requires="v">
                <p:oleObj spid="_x0000_s13339" name="Visio" r:id="rId4" imgW="4945313" imgH="2149272" progId="Visio.Drawing.11">
                  <p:embed/>
                </p:oleObj>
              </mc:Choice>
              <mc:Fallback>
                <p:oleObj name="Visio" r:id="rId4" imgW="4945313" imgH="2149272"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352800"/>
                        <a:ext cx="60960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609600"/>
            <a:ext cx="3886200" cy="1143000"/>
          </a:xfrm>
        </p:spPr>
        <p:txBody>
          <a:bodyPr/>
          <a:lstStyle/>
          <a:p>
            <a:pPr eaLnBrk="1" hangingPunct="1"/>
            <a:r>
              <a:rPr lang="en-US" smtClean="0"/>
              <a:t>Kalman Filter</a:t>
            </a:r>
          </a:p>
        </p:txBody>
      </p:sp>
      <p:graphicFrame>
        <p:nvGraphicFramePr>
          <p:cNvPr id="14339" name="Object 1024"/>
          <p:cNvGraphicFramePr>
            <a:graphicFrameLocks noChangeAspect="1"/>
          </p:cNvGraphicFramePr>
          <p:nvPr/>
        </p:nvGraphicFramePr>
        <p:xfrm>
          <a:off x="311150" y="2057400"/>
          <a:ext cx="8175625" cy="4044950"/>
        </p:xfrm>
        <a:graphic>
          <a:graphicData uri="http://schemas.openxmlformats.org/presentationml/2006/ole">
            <mc:AlternateContent xmlns:mc="http://schemas.openxmlformats.org/markup-compatibility/2006">
              <mc:Choice xmlns:v="urn:schemas-microsoft-com:vml" Requires="v">
                <p:oleObj spid="_x0000_s14363" name="Equation" r:id="rId4" imgW="4241800" imgH="2095500" progId="Equation.DSMT4">
                  <p:embed/>
                </p:oleObj>
              </mc:Choice>
              <mc:Fallback>
                <p:oleObj name="Equation" r:id="rId4" imgW="4241800" imgH="2095500" progId="Equation.DSMT4">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2057400"/>
                        <a:ext cx="8175625"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17"/>
          <p:cNvSpPr>
            <a:spLocks noChangeArrowheads="1"/>
          </p:cNvSpPr>
          <p:nvPr/>
        </p:nvSpPr>
        <p:spPr bwMode="auto">
          <a:xfrm>
            <a:off x="3205163" y="321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8600" y="609600"/>
            <a:ext cx="8001000" cy="1143000"/>
          </a:xfrm>
        </p:spPr>
        <p:txBody>
          <a:bodyPr/>
          <a:lstStyle/>
          <a:p>
            <a:pPr eaLnBrk="1" hangingPunct="1"/>
            <a:r>
              <a:rPr lang="en-US" smtClean="0"/>
              <a:t>Application Specific Kalman Filter</a:t>
            </a:r>
          </a:p>
        </p:txBody>
      </p:sp>
      <p:sp>
        <p:nvSpPr>
          <p:cNvPr id="15363" name="Rectangle 1028"/>
          <p:cNvSpPr>
            <a:spLocks noChangeArrowheads="1"/>
          </p:cNvSpPr>
          <p:nvPr/>
        </p:nvSpPr>
        <p:spPr bwMode="auto">
          <a:xfrm>
            <a:off x="3205163" y="321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endParaRPr lang="en-US"/>
          </a:p>
        </p:txBody>
      </p:sp>
      <p:graphicFrame>
        <p:nvGraphicFramePr>
          <p:cNvPr id="15364" name="Object 3072"/>
          <p:cNvGraphicFramePr>
            <a:graphicFrameLocks noChangeAspect="1"/>
          </p:cNvGraphicFramePr>
          <p:nvPr/>
        </p:nvGraphicFramePr>
        <p:xfrm>
          <a:off x="304800" y="2057400"/>
          <a:ext cx="8175625" cy="3948113"/>
        </p:xfrm>
        <a:graphic>
          <a:graphicData uri="http://schemas.openxmlformats.org/presentationml/2006/ole">
            <mc:AlternateContent xmlns:mc="http://schemas.openxmlformats.org/markup-compatibility/2006">
              <mc:Choice xmlns:v="urn:schemas-microsoft-com:vml" Requires="v">
                <p:oleObj spid="_x0000_s15387" name="Equation" r:id="rId4" imgW="4241800" imgH="2044700" progId="Equation.DSMT4">
                  <p:embed/>
                </p:oleObj>
              </mc:Choice>
              <mc:Fallback>
                <p:oleObj name="Equation" r:id="rId4" imgW="4241800" imgH="2044700" progId="Equation.DSMT4">
                  <p:embed/>
                  <p:pic>
                    <p:nvPicPr>
                      <p:cNvPr id="0" name="Object 30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8175625" cy="39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42"/>
          <p:cNvSpPr>
            <a:spLocks noGrp="1" noChangeArrowheads="1"/>
          </p:cNvSpPr>
          <p:nvPr>
            <p:ph type="title"/>
          </p:nvPr>
        </p:nvSpPr>
        <p:spPr/>
        <p:txBody>
          <a:bodyPr/>
          <a:lstStyle/>
          <a:p>
            <a:r>
              <a:rPr lang="en-US" smtClean="0"/>
              <a:t>Kalman Filter Video</a:t>
            </a:r>
          </a:p>
        </p:txBody>
      </p:sp>
      <p:pic>
        <p:nvPicPr>
          <p:cNvPr id="240644" name="xy_kalman.wmv">
            <a:hlinkClick r:id="" action="ppaction://media"/>
          </p:cNvPr>
          <p:cNvPicPr>
            <a:picLocks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648200" y="1828800"/>
            <a:ext cx="41132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245" descr="C:\tbaxter\presentationANDvideos\Robotbeauty 001.jpg"/>
          <p:cNvPicPr>
            <a:picLocks noChangeAspect="1" noChangeArrowheads="1"/>
          </p:cNvPicPr>
          <p:nvPr/>
        </p:nvPicPr>
        <p:blipFill>
          <a:blip r:embed="rId5">
            <a:extLst>
              <a:ext uri="{28A0092B-C50C-407E-A947-70E740481C1C}">
                <a14:useLocalDpi xmlns:a14="http://schemas.microsoft.com/office/drawing/2010/main" val="0"/>
              </a:ext>
            </a:extLst>
          </a:blip>
          <a:srcRect l="31444" t="14983" r="27577" b="31477"/>
          <a:stretch>
            <a:fillRect/>
          </a:stretch>
        </p:blipFill>
        <p:spPr bwMode="auto">
          <a:xfrm>
            <a:off x="857250" y="1828800"/>
            <a:ext cx="29718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0246"/>
          <p:cNvSpPr>
            <a:spLocks noChangeArrowheads="1"/>
          </p:cNvSpPr>
          <p:nvPr/>
        </p:nvSpPr>
        <p:spPr bwMode="auto">
          <a:xfrm>
            <a:off x="381000" y="5029200"/>
            <a:ext cx="3962400" cy="685800"/>
          </a:xfrm>
          <a:prstGeom prst="rect">
            <a:avLst/>
          </a:prstGeom>
          <a:solidFill>
            <a:schemeClr val="bg2"/>
          </a:solidFill>
          <a:ln w="28575">
            <a:solidFill>
              <a:schemeClr val="tx1"/>
            </a:solidFill>
            <a:miter lim="800000"/>
            <a:headEnd/>
            <a:tailEnd/>
          </a:ln>
        </p:spPr>
        <p:txBody>
          <a:bodyPr wrap="none" anchor="ctr"/>
          <a:lstStyle/>
          <a:p>
            <a:pPr algn="ctr"/>
            <a:endParaRPr lang="en-US">
              <a:solidFill>
                <a:schemeClr val="bg2"/>
              </a:solidFill>
            </a:endParaRPr>
          </a:p>
        </p:txBody>
      </p:sp>
      <p:sp>
        <p:nvSpPr>
          <p:cNvPr id="16390" name="Oval 10247"/>
          <p:cNvSpPr>
            <a:spLocks noChangeArrowheads="1"/>
          </p:cNvSpPr>
          <p:nvPr/>
        </p:nvSpPr>
        <p:spPr bwMode="auto">
          <a:xfrm>
            <a:off x="1481138" y="5181600"/>
            <a:ext cx="609600" cy="381000"/>
          </a:xfrm>
          <a:prstGeom prst="ellipse">
            <a:avLst/>
          </a:prstGeom>
          <a:noFill/>
          <a:ln w="28575">
            <a:solidFill>
              <a:srgbClr val="D6009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1" name="Oval 10249"/>
          <p:cNvSpPr>
            <a:spLocks noChangeArrowheads="1"/>
          </p:cNvSpPr>
          <p:nvPr/>
        </p:nvSpPr>
        <p:spPr bwMode="auto">
          <a:xfrm>
            <a:off x="595313" y="5262563"/>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2" name="Oval 10250"/>
          <p:cNvSpPr>
            <a:spLocks noChangeArrowheads="1"/>
          </p:cNvSpPr>
          <p:nvPr/>
        </p:nvSpPr>
        <p:spPr bwMode="auto">
          <a:xfrm>
            <a:off x="747713" y="5262563"/>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3" name="Oval 10251"/>
          <p:cNvSpPr>
            <a:spLocks noChangeArrowheads="1"/>
          </p:cNvSpPr>
          <p:nvPr/>
        </p:nvSpPr>
        <p:spPr bwMode="auto">
          <a:xfrm>
            <a:off x="900113" y="5262563"/>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4" name="Text Box 10253"/>
          <p:cNvSpPr txBox="1">
            <a:spLocks noChangeArrowheads="1"/>
          </p:cNvSpPr>
          <p:nvPr/>
        </p:nvSpPr>
        <p:spPr bwMode="auto">
          <a:xfrm>
            <a:off x="385763" y="5867400"/>
            <a:ext cx="947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Dead</a:t>
            </a:r>
            <a:br>
              <a:rPr lang="en-US" sz="1200" b="1"/>
            </a:br>
            <a:r>
              <a:rPr lang="en-US" sz="1200" b="1"/>
              <a:t>Reckoned</a:t>
            </a:r>
            <a:br>
              <a:rPr lang="en-US" sz="1200" b="1"/>
            </a:br>
            <a:r>
              <a:rPr lang="en-US" sz="1200" b="1"/>
              <a:t>Path</a:t>
            </a:r>
          </a:p>
        </p:txBody>
      </p:sp>
      <p:sp>
        <p:nvSpPr>
          <p:cNvPr id="16395" name="Oval 10255"/>
          <p:cNvSpPr>
            <a:spLocks noChangeArrowheads="1"/>
          </p:cNvSpPr>
          <p:nvPr/>
        </p:nvSpPr>
        <p:spPr bwMode="auto">
          <a:xfrm>
            <a:off x="2452688" y="5257800"/>
            <a:ext cx="228600" cy="228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6" name="Oval 10256"/>
          <p:cNvSpPr>
            <a:spLocks noChangeArrowheads="1"/>
          </p:cNvSpPr>
          <p:nvPr/>
        </p:nvSpPr>
        <p:spPr bwMode="auto">
          <a:xfrm>
            <a:off x="2605088" y="5257800"/>
            <a:ext cx="228600" cy="228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7" name="Oval 10257"/>
          <p:cNvSpPr>
            <a:spLocks noChangeArrowheads="1"/>
          </p:cNvSpPr>
          <p:nvPr/>
        </p:nvSpPr>
        <p:spPr bwMode="auto">
          <a:xfrm>
            <a:off x="2757488" y="5257800"/>
            <a:ext cx="228600" cy="228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Oval 10258"/>
          <p:cNvSpPr>
            <a:spLocks noChangeArrowheads="1"/>
          </p:cNvSpPr>
          <p:nvPr/>
        </p:nvSpPr>
        <p:spPr bwMode="auto">
          <a:xfrm>
            <a:off x="3490913" y="5257800"/>
            <a:ext cx="228600" cy="2286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9" name="Oval 10259"/>
          <p:cNvSpPr>
            <a:spLocks noChangeArrowheads="1"/>
          </p:cNvSpPr>
          <p:nvPr/>
        </p:nvSpPr>
        <p:spPr bwMode="auto">
          <a:xfrm>
            <a:off x="3643313" y="5257800"/>
            <a:ext cx="228600" cy="2286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0" name="Oval 10260"/>
          <p:cNvSpPr>
            <a:spLocks noChangeArrowheads="1"/>
          </p:cNvSpPr>
          <p:nvPr/>
        </p:nvSpPr>
        <p:spPr bwMode="auto">
          <a:xfrm>
            <a:off x="3795713" y="5257800"/>
            <a:ext cx="228600" cy="2286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Text Box 10261"/>
          <p:cNvSpPr txBox="1">
            <a:spLocks noChangeArrowheads="1"/>
          </p:cNvSpPr>
          <p:nvPr/>
        </p:nvSpPr>
        <p:spPr bwMode="auto">
          <a:xfrm>
            <a:off x="2262188" y="5838825"/>
            <a:ext cx="947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Kalman</a:t>
            </a:r>
            <a:br>
              <a:rPr lang="en-US" sz="1200" b="1"/>
            </a:br>
            <a:r>
              <a:rPr lang="en-US" sz="1200" b="1"/>
              <a:t>Filtered</a:t>
            </a:r>
            <a:br>
              <a:rPr lang="en-US" sz="1200" b="1"/>
            </a:br>
            <a:r>
              <a:rPr lang="en-US" sz="1200" b="1"/>
              <a:t>Path</a:t>
            </a:r>
          </a:p>
        </p:txBody>
      </p:sp>
      <p:sp>
        <p:nvSpPr>
          <p:cNvPr id="16402" name="Text Box 10262"/>
          <p:cNvSpPr txBox="1">
            <a:spLocks noChangeArrowheads="1"/>
          </p:cNvSpPr>
          <p:nvPr/>
        </p:nvSpPr>
        <p:spPr bwMode="auto">
          <a:xfrm>
            <a:off x="3124200" y="5838825"/>
            <a:ext cx="1295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LADAR</a:t>
            </a:r>
            <a:br>
              <a:rPr lang="en-US" sz="1200" b="1"/>
            </a:br>
            <a:r>
              <a:rPr lang="en-US" sz="1200" b="1"/>
              <a:t>Measurements</a:t>
            </a:r>
          </a:p>
        </p:txBody>
      </p:sp>
      <p:sp>
        <p:nvSpPr>
          <p:cNvPr id="16403" name="Text Box 10263"/>
          <p:cNvSpPr txBox="1">
            <a:spLocks noChangeArrowheads="1"/>
          </p:cNvSpPr>
          <p:nvPr/>
        </p:nvSpPr>
        <p:spPr bwMode="auto">
          <a:xfrm>
            <a:off x="1285875" y="5867400"/>
            <a:ext cx="1066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Confidence</a:t>
            </a:r>
            <a:br>
              <a:rPr lang="en-US" sz="1200" b="1"/>
            </a:br>
            <a:r>
              <a:rPr lang="en-US" sz="1200" b="1"/>
              <a:t>Ellipse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064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40644"/>
                                        </p:tgtEl>
                                      </p:cBhvr>
                                    </p:cmd>
                                  </p:childTnLst>
                                </p:cTn>
                              </p:par>
                            </p:childTnLst>
                          </p:cTn>
                        </p:par>
                      </p:childTnLst>
                    </p:cTn>
                  </p:par>
                </p:childTnLst>
              </p:cTn>
              <p:nextCondLst>
                <p:cond evt="onClick" delay="0">
                  <p:tgtEl>
                    <p:spTgt spid="240644"/>
                  </p:tgtEl>
                </p:cond>
              </p:nextCondLst>
            </p:seq>
            <p:video>
              <p:cMediaNode>
                <p:cTn id="7" fill="hold" display="0">
                  <p:stCondLst>
                    <p:cond delay="indefinite"/>
                  </p:stCondLst>
                  <p:endCondLst>
                    <p:cond evt="onNext" delay="0">
                      <p:tgtEl>
                        <p:sldTgt/>
                      </p:tgtEl>
                    </p:cond>
                    <p:cond evt="onPrev" delay="0">
                      <p:tgtEl>
                        <p:sldTgt/>
                      </p:tgtEl>
                    </p:cond>
                  </p:endCondLst>
                </p:cTn>
                <p:tgtEl>
                  <p:spTgt spid="24064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Space Representation</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667000" y="1752600"/>
                <a:ext cx="6172200" cy="5064143"/>
              </a:xfrm>
              <a:prstGeom prst="rect">
                <a:avLst/>
              </a:prstGeom>
              <a:noFill/>
            </p:spPr>
            <p:txBody>
              <a:bodyPr wrap="square" rtlCol="0">
                <a:spAutoFit/>
              </a:bodyPr>
              <a:lstStyle/>
              <a:p>
                <a:pPr algn="ctr"/>
                <a:r>
                  <a:rPr lang="en-US" sz="1400" b="1" dirty="0" smtClean="0">
                    <a:latin typeface="Cambria Math"/>
                  </a:rPr>
                  <a:t>Continuous  State Space Model</a:t>
                </a:r>
              </a:p>
              <a:p>
                <a:pPr/>
                <a14:m>
                  <m:oMathPara xmlns:m="http://schemas.openxmlformats.org/officeDocument/2006/math">
                    <m:oMathParaPr>
                      <m:jc m:val="centerGroup"/>
                    </m:oMathParaPr>
                    <m:oMath xmlns:m="http://schemas.openxmlformats.org/officeDocument/2006/math">
                      <m:r>
                        <a:rPr lang="en-US" sz="1400" b="0" i="1" smtClean="0">
                          <a:latin typeface="Cambria Math"/>
                        </a:rPr>
                        <m:t>𝑥</m:t>
                      </m:r>
                      <m:r>
                        <a:rPr lang="en-US" sz="1400" b="0" i="1" smtClean="0">
                          <a:latin typeface="Cambria Math"/>
                        </a:rPr>
                        <m:t>=</m:t>
                      </m:r>
                      <m:d>
                        <m:dPr>
                          <m:begChr m:val="["/>
                          <m:endChr m:val="]"/>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m>
                                  <m:mPr>
                                    <m:mcs>
                                      <m:mc>
                                        <m:mcPr>
                                          <m:count m:val="1"/>
                                          <m:mcJc m:val="center"/>
                                        </m:mcPr>
                                      </m:mc>
                                    </m:mcs>
                                    <m:ctrlPr>
                                      <a:rPr lang="en-US" sz="1400" b="0" i="1" smtClean="0">
                                        <a:latin typeface="Cambria Math" panose="02040503050406030204" pitchFamily="18" charset="0"/>
                                      </a:rPr>
                                    </m:ctrlPr>
                                  </m:mPr>
                                  <m:mr>
                                    <m:e>
                                      <m:sSub>
                                        <m:sSubPr>
                                          <m:ctrlPr>
                                            <a:rPr lang="en-US" sz="1400" b="0" i="1" smtClean="0">
                                              <a:latin typeface="Cambria Math" panose="02040503050406030204" pitchFamily="18" charset="0"/>
                                            </a:rPr>
                                          </m:ctrlPr>
                                        </m:sSubPr>
                                        <m:e>
                                          <m:r>
                                            <a:rPr lang="en-US" sz="1400" b="0" i="1" smtClean="0">
                                              <a:latin typeface="Cambria Math"/>
                                              <a:ea typeface="Cambria Math"/>
                                            </a:rPr>
                                            <m:t>𝜃</m:t>
                                          </m:r>
                                        </m:e>
                                        <m:sub>
                                          <m:r>
                                            <a:rPr lang="en-US" sz="1400" b="0" i="1" smtClean="0">
                                              <a:latin typeface="Cambria Math"/>
                                            </a:rPr>
                                            <m:t>1</m:t>
                                          </m:r>
                                        </m:sub>
                                      </m:sSub>
                                    </m:e>
                                  </m:mr>
                                  <m:mr>
                                    <m:e>
                                      <m:sSub>
                                        <m:sSubPr>
                                          <m:ctrlPr>
                                            <a:rPr lang="en-US" sz="1400" b="0" i="1" smtClean="0">
                                              <a:latin typeface="Cambria Math" panose="02040503050406030204" pitchFamily="18" charset="0"/>
                                            </a:rPr>
                                          </m:ctrlPr>
                                        </m:sSubPr>
                                        <m:e>
                                          <m:acc>
                                            <m:accPr>
                                              <m:chr m:val="̇"/>
                                              <m:ctrlPr>
                                                <a:rPr lang="en-US" sz="1400" b="0" i="1" smtClean="0">
                                                  <a:latin typeface="Cambria Math" panose="02040503050406030204" pitchFamily="18" charset="0"/>
                                                </a:rPr>
                                              </m:ctrlPr>
                                            </m:accPr>
                                            <m:e>
                                              <m:r>
                                                <a:rPr lang="en-US" sz="1400" b="0" i="1" smtClean="0">
                                                  <a:latin typeface="Cambria Math"/>
                                                  <a:ea typeface="Cambria Math"/>
                                                </a:rPr>
                                                <m:t>𝜃</m:t>
                                              </m:r>
                                            </m:e>
                                          </m:acc>
                                        </m:e>
                                        <m:sub>
                                          <m:r>
                                            <a:rPr lang="en-US" sz="1400" b="0" i="1" smtClean="0">
                                              <a:latin typeface="Cambria Math"/>
                                            </a:rPr>
                                            <m:t>1</m:t>
                                          </m:r>
                                        </m:sub>
                                      </m:sSub>
                                    </m:e>
                                  </m:mr>
                                </m:m>
                              </m:e>
                            </m:mr>
                            <m:mr>
                              <m:e>
                                <m:m>
                                  <m:mPr>
                                    <m:mcs>
                                      <m:mc>
                                        <m:mcPr>
                                          <m:count m:val="1"/>
                                          <m:mcJc m:val="center"/>
                                        </m:mcPr>
                                      </m:mc>
                                    </m:mcs>
                                    <m:ctrlPr>
                                      <a:rPr lang="en-US" sz="1400" b="0" i="1" smtClean="0">
                                        <a:latin typeface="Cambria Math" panose="02040503050406030204" pitchFamily="18" charset="0"/>
                                      </a:rPr>
                                    </m:ctrlPr>
                                  </m:mPr>
                                  <m:mr>
                                    <m:e>
                                      <m:sSub>
                                        <m:sSubPr>
                                          <m:ctrlPr>
                                            <a:rPr lang="en-US" sz="1400" i="1">
                                              <a:latin typeface="Cambria Math" panose="02040503050406030204" pitchFamily="18" charset="0"/>
                                            </a:rPr>
                                          </m:ctrlPr>
                                        </m:sSubPr>
                                        <m:e>
                                          <m:r>
                                            <a:rPr lang="en-US" sz="1400" i="1">
                                              <a:latin typeface="Cambria Math"/>
                                              <a:ea typeface="Cambria Math"/>
                                            </a:rPr>
                                            <m:t>𝜃</m:t>
                                          </m:r>
                                        </m:e>
                                        <m:sub>
                                          <m:r>
                                            <a:rPr lang="en-US" sz="1400" b="0" i="1" smtClean="0">
                                              <a:latin typeface="Cambria Math"/>
                                              <a:ea typeface="Cambria Math"/>
                                            </a:rPr>
                                            <m:t>2</m:t>
                                          </m:r>
                                        </m:sub>
                                      </m:sSub>
                                    </m:e>
                                  </m:mr>
                                  <m:mr>
                                    <m:e>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a:ea typeface="Cambria Math"/>
                                                </a:rPr>
                                                <m:t>𝜃</m:t>
                                              </m:r>
                                            </m:e>
                                          </m:acc>
                                        </m:e>
                                        <m:sub>
                                          <m:r>
                                            <a:rPr lang="en-US" sz="1400" b="0" i="1" smtClean="0">
                                              <a:latin typeface="Cambria Math"/>
                                              <a:ea typeface="Cambria Math"/>
                                            </a:rPr>
                                            <m:t>2</m:t>
                                          </m:r>
                                        </m:sub>
                                      </m:sSub>
                                    </m:e>
                                  </m:mr>
                                </m:m>
                              </m:e>
                            </m:mr>
                          </m:m>
                        </m:e>
                      </m:d>
                      <m:r>
                        <a:rPr lang="en-US" sz="1400" b="0" i="1" smtClean="0">
                          <a:latin typeface="Cambria Math"/>
                        </a:rPr>
                        <m:t>, </m:t>
                      </m:r>
                      <m:acc>
                        <m:accPr>
                          <m:chr m:val="̇"/>
                          <m:ctrlPr>
                            <a:rPr lang="en-US" sz="1400" b="0" i="1" smtClean="0">
                              <a:latin typeface="Cambria Math" panose="02040503050406030204" pitchFamily="18" charset="0"/>
                            </a:rPr>
                          </m:ctrlPr>
                        </m:accPr>
                        <m:e>
                          <m:acc>
                            <m:accPr>
                              <m:chr m:val="̇"/>
                              <m:ctrlPr>
                                <a:rPr lang="en-US" sz="1400" b="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d>
                            <m:dPr>
                              <m:begChr m:val="["/>
                              <m:endChr m:val="]"/>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m>
                                      <m:mPr>
                                        <m:mcs>
                                          <m:mc>
                                            <m:mcPr>
                                              <m:count m:val="1"/>
                                              <m:mcJc m:val="center"/>
                                            </m:mcPr>
                                          </m:mc>
                                        </m:mcs>
                                        <m:ctrlPr>
                                          <a:rPr lang="en-US" sz="1400" b="0" i="1" smtClean="0">
                                            <a:latin typeface="Cambria Math" panose="02040503050406030204" pitchFamily="18" charset="0"/>
                                          </a:rPr>
                                        </m:ctrlPr>
                                      </m:mPr>
                                      <m:mr>
                                        <m:e>
                                          <m:acc>
                                            <m:accPr>
                                              <m:chr m:val="̇"/>
                                              <m:ctrlPr>
                                                <a:rPr lang="en-US" sz="1400" b="0" i="1" smtClean="0">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a:ea typeface="Cambria Math"/>
                                                    </a:rPr>
                                                    <m:t>𝜃</m:t>
                                                  </m:r>
                                                </m:e>
                                                <m:sub>
                                                  <m:r>
                                                    <a:rPr lang="en-US" sz="1400" i="1">
                                                      <a:latin typeface="Cambria Math"/>
                                                    </a:rPr>
                                                    <m:t>1</m:t>
                                                  </m:r>
                                                </m:sub>
                                              </m:sSub>
                                            </m:e>
                                          </m:acc>
                                        </m:e>
                                      </m:mr>
                                      <m:mr>
                                        <m:e>
                                          <m:acc>
                                            <m:accPr>
                                              <m:chr m:val="̈"/>
                                              <m:ctrlPr>
                                                <a:rPr lang="en-US" sz="1400" b="0" i="1" smtClean="0">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a:ea typeface="Cambria Math"/>
                                                    </a:rPr>
                                                    <m:t>𝜃</m:t>
                                                  </m:r>
                                                </m:e>
                                                <m:sub>
                                                  <m:r>
                                                    <a:rPr lang="en-US" sz="1400" i="1">
                                                      <a:latin typeface="Cambria Math"/>
                                                    </a:rPr>
                                                    <m:t>1</m:t>
                                                  </m:r>
                                                </m:sub>
                                              </m:sSub>
                                            </m:e>
                                          </m:acc>
                                        </m:e>
                                      </m:mr>
                                    </m:m>
                                  </m:e>
                                </m:mr>
                                <m:mr>
                                  <m:e>
                                    <m:m>
                                      <m:mPr>
                                        <m:mcs>
                                          <m:mc>
                                            <m:mcPr>
                                              <m:count m:val="1"/>
                                              <m:mcJc m:val="center"/>
                                            </m:mcPr>
                                          </m:mc>
                                        </m:mcs>
                                        <m:ctrlPr>
                                          <a:rPr lang="en-US" sz="1400" b="0" i="1" smtClean="0">
                                            <a:latin typeface="Cambria Math" panose="02040503050406030204" pitchFamily="18" charset="0"/>
                                          </a:rPr>
                                        </m:ctrlPr>
                                      </m:mPr>
                                      <m:mr>
                                        <m:e>
                                          <m:acc>
                                            <m:accPr>
                                              <m:chr m:val="̇"/>
                                              <m:ctrlPr>
                                                <a:rPr lang="en-US" sz="1400" b="0" i="1" smtClean="0">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a:ea typeface="Cambria Math"/>
                                                    </a:rPr>
                                                    <m:t>𝜃</m:t>
                                                  </m:r>
                                                </m:e>
                                                <m:sub>
                                                  <m:r>
                                                    <a:rPr lang="en-US" sz="1400" i="1">
                                                      <a:latin typeface="Cambria Math"/>
                                                      <a:ea typeface="Cambria Math"/>
                                                    </a:rPr>
                                                    <m:t>2</m:t>
                                                  </m:r>
                                                </m:sub>
                                              </m:sSub>
                                            </m:e>
                                          </m:acc>
                                        </m:e>
                                      </m:mr>
                                      <m:mr>
                                        <m:e>
                                          <m:acc>
                                            <m:accPr>
                                              <m:chr m:val="̈"/>
                                              <m:ctrlPr>
                                                <a:rPr lang="en-US" sz="1400" b="0" i="1" smtClean="0">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a:ea typeface="Cambria Math"/>
                                                    </a:rPr>
                                                    <m:t>𝜃</m:t>
                                                  </m:r>
                                                </m:e>
                                                <m:sub>
                                                  <m:r>
                                                    <a:rPr lang="en-US" sz="1400" i="1">
                                                      <a:latin typeface="Cambria Math"/>
                                                      <a:ea typeface="Cambria Math"/>
                                                    </a:rPr>
                                                    <m:t>2</m:t>
                                                  </m:r>
                                                </m:sub>
                                              </m:sSub>
                                            </m:e>
                                          </m:acc>
                                        </m:e>
                                      </m:mr>
                                    </m:m>
                                  </m:e>
                                </m:mr>
                              </m:m>
                            </m:e>
                          </m:d>
                          <m:r>
                            <a:rPr lang="en-US" sz="1400" b="0" i="1" smtClean="0">
                              <a:latin typeface="Cambria Math"/>
                            </a:rPr>
                            <m:t>=</m:t>
                          </m:r>
                          <m:d>
                            <m:dPr>
                              <m:begChr m:val="["/>
                              <m:endChr m:val="]"/>
                              <m:ctrlPr>
                                <a:rPr lang="en-US" sz="1400" b="0" i="1" smtClean="0">
                                  <a:latin typeface="Cambria Math" panose="02040503050406030204" pitchFamily="18" charset="0"/>
                                </a:rPr>
                              </m:ctrlPr>
                            </m:dPr>
                            <m:e>
                              <m:m>
                                <m:mPr>
                                  <m:mcs>
                                    <m:mc>
                                      <m:mcPr>
                                        <m:count m:val="2"/>
                                        <m:mcJc m:val="center"/>
                                      </m:mcPr>
                                    </m:mc>
                                  </m:mcs>
                                  <m:ctrlPr>
                                    <a:rPr lang="en-US" sz="1400" b="0" i="1" smtClean="0">
                                      <a:latin typeface="Cambria Math" panose="02040503050406030204" pitchFamily="18" charset="0"/>
                                    </a:rPr>
                                  </m:ctrlPr>
                                </m:mPr>
                                <m:mr>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1</m:t>
                                          </m:r>
                                        </m:e>
                                      </m:mr>
                                      <m:mr>
                                        <m:e>
                                          <m:r>
                                            <a:rPr lang="en-US" sz="1400" b="0" i="1" smtClean="0">
                                              <a:latin typeface="Cambria Math"/>
                                            </a:rPr>
                                            <m:t>𝐶</m:t>
                                          </m:r>
                                          <m:r>
                                            <a:rPr lang="en-US" sz="1400" b="0" i="1" smtClean="0">
                                              <a:latin typeface="Cambria Math"/>
                                            </a:rPr>
                                            <m:t>1</m:t>
                                          </m:r>
                                        </m:e>
                                        <m:e>
                                          <m:r>
                                            <a:rPr lang="en-US" sz="1400" b="0" i="1" smtClean="0">
                                              <a:latin typeface="Cambria Math"/>
                                            </a:rPr>
                                            <m:t>𝐶</m:t>
                                          </m:r>
                                          <m:r>
                                            <a:rPr lang="en-US" sz="1400" b="0" i="1" smtClean="0">
                                              <a:latin typeface="Cambria Math"/>
                                            </a:rPr>
                                            <m:t>2</m:t>
                                          </m:r>
                                        </m:e>
                                      </m:mr>
                                    </m:m>
                                  </m:e>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0</m:t>
                                          </m:r>
                                        </m:e>
                                      </m:mr>
                                      <m:mr>
                                        <m:e>
                                          <m:r>
                                            <a:rPr lang="en-US" sz="1400" b="0" i="1" smtClean="0">
                                              <a:latin typeface="Cambria Math"/>
                                            </a:rPr>
                                            <m:t>𝐶</m:t>
                                          </m:r>
                                          <m:r>
                                            <a:rPr lang="en-US" sz="1400" b="0" i="1" smtClean="0">
                                              <a:latin typeface="Cambria Math"/>
                                            </a:rPr>
                                            <m:t>3</m:t>
                                          </m:r>
                                        </m:e>
                                        <m:e>
                                          <m:r>
                                            <a:rPr lang="en-US" sz="1400" b="0" i="1" smtClean="0">
                                              <a:latin typeface="Cambria Math"/>
                                            </a:rPr>
                                            <m:t>𝐶</m:t>
                                          </m:r>
                                          <m:r>
                                            <a:rPr lang="en-US" sz="1400" b="0" i="1" smtClean="0">
                                              <a:latin typeface="Cambria Math"/>
                                            </a:rPr>
                                            <m:t>4</m:t>
                                          </m:r>
                                        </m:e>
                                      </m:mr>
                                    </m:m>
                                  </m:e>
                                </m:mr>
                                <m:mr>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0</m:t>
                                          </m:r>
                                        </m:e>
                                      </m:mr>
                                      <m:mr>
                                        <m:e>
                                          <m:r>
                                            <a:rPr lang="en-US" sz="1400" b="0" i="1" smtClean="0">
                                              <a:latin typeface="Cambria Math"/>
                                            </a:rPr>
                                            <m:t>𝐶</m:t>
                                          </m:r>
                                          <m:r>
                                            <a:rPr lang="en-US" sz="1400" b="0" i="1" smtClean="0">
                                              <a:latin typeface="Cambria Math"/>
                                            </a:rPr>
                                            <m:t>5</m:t>
                                          </m:r>
                                        </m:e>
                                        <m:e>
                                          <m:r>
                                            <a:rPr lang="en-US" sz="1400" b="0" i="1" smtClean="0">
                                              <a:latin typeface="Cambria Math"/>
                                            </a:rPr>
                                            <m:t>𝐶</m:t>
                                          </m:r>
                                          <m:r>
                                            <a:rPr lang="en-US" sz="1400" b="0" i="1" smtClean="0">
                                              <a:latin typeface="Cambria Math"/>
                                            </a:rPr>
                                            <m:t>6</m:t>
                                          </m:r>
                                        </m:e>
                                      </m:mr>
                                    </m:m>
                                  </m:e>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1</m:t>
                                          </m:r>
                                        </m:e>
                                      </m:mr>
                                      <m:mr>
                                        <m:e>
                                          <m:r>
                                            <a:rPr lang="en-US" sz="1400" b="0" i="1" smtClean="0">
                                              <a:latin typeface="Cambria Math"/>
                                            </a:rPr>
                                            <m:t>𝐶</m:t>
                                          </m:r>
                                          <m:r>
                                            <a:rPr lang="en-US" sz="1400" b="0" i="1" smtClean="0">
                                              <a:latin typeface="Cambria Math"/>
                                            </a:rPr>
                                            <m:t>7</m:t>
                                          </m:r>
                                        </m:e>
                                        <m:e>
                                          <m:r>
                                            <a:rPr lang="en-US" sz="1400" b="0" i="1" smtClean="0">
                                              <a:latin typeface="Cambria Math"/>
                                            </a:rPr>
                                            <m:t>𝐶</m:t>
                                          </m:r>
                                          <m:r>
                                            <a:rPr lang="en-US" sz="1400" b="0" i="1" smtClean="0">
                                              <a:latin typeface="Cambria Math"/>
                                            </a:rPr>
                                            <m:t>8</m:t>
                                          </m:r>
                                        </m:e>
                                      </m:mr>
                                    </m:m>
                                  </m:e>
                                </m:mr>
                              </m:m>
                            </m:e>
                          </m:d>
                          <m:r>
                            <a:rPr lang="en-US" sz="1400" b="0" i="1" smtClean="0">
                              <a:latin typeface="Cambria Math"/>
                            </a:rPr>
                            <m:t>𝑥</m:t>
                          </m:r>
                          <m:r>
                            <a:rPr lang="en-US" sz="1400" b="0" i="1" smtClean="0">
                              <a:latin typeface="Cambria Math"/>
                            </a:rPr>
                            <m:t>+</m:t>
                          </m:r>
                          <m:d>
                            <m:dPr>
                              <m:begChr m:val="["/>
                              <m:endChr m:val="]"/>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0</m:t>
                                          </m:r>
                                        </m:e>
                                      </m:mr>
                                      <m:mr>
                                        <m:e>
                                          <m:r>
                                            <a:rPr lang="en-US" sz="1400" b="0" i="1" smtClean="0">
                                              <a:latin typeface="Cambria Math"/>
                                            </a:rPr>
                                            <m:t>𝐶</m:t>
                                          </m:r>
                                          <m:r>
                                            <a:rPr lang="en-US" sz="1400" b="0" i="1" smtClean="0">
                                              <a:latin typeface="Cambria Math"/>
                                            </a:rPr>
                                            <m:t>9</m:t>
                                          </m:r>
                                        </m:e>
                                        <m:e>
                                          <m:r>
                                            <a:rPr lang="en-US" sz="1400" b="0" i="1" smtClean="0">
                                              <a:latin typeface="Cambria Math"/>
                                            </a:rPr>
                                            <m:t>0</m:t>
                                          </m:r>
                                        </m:e>
                                      </m:mr>
                                    </m:m>
                                  </m:e>
                                </m:mr>
                                <m:mr>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0</m:t>
                                          </m:r>
                                        </m:e>
                                      </m:mr>
                                      <m:mr>
                                        <m:e>
                                          <m:r>
                                            <a:rPr lang="en-US" sz="1400" b="0" i="1" smtClean="0">
                                              <a:latin typeface="Cambria Math"/>
                                            </a:rPr>
                                            <m:t>0</m:t>
                                          </m:r>
                                        </m:e>
                                        <m:e>
                                          <m:r>
                                            <a:rPr lang="en-US" sz="1400" b="0" i="1" smtClean="0">
                                              <a:latin typeface="Cambria Math"/>
                                            </a:rPr>
                                            <m:t>𝐶</m:t>
                                          </m:r>
                                          <m:r>
                                            <a:rPr lang="en-US" sz="1400" b="0" i="1" smtClean="0">
                                              <a:latin typeface="Cambria Math"/>
                                            </a:rPr>
                                            <m:t>10</m:t>
                                          </m:r>
                                        </m:e>
                                      </m:mr>
                                    </m:m>
                                  </m:e>
                                </m:mr>
                              </m:m>
                            </m:e>
                          </m:d>
                          <m:d>
                            <m:dPr>
                              <m:begChr m:val="["/>
                              <m:endChr m:val="]"/>
                              <m:ctrlPr>
                                <a:rPr lang="en-US" sz="1400" b="0" i="1" smtClean="0">
                                  <a:latin typeface="Cambria Math" panose="02040503050406030204" pitchFamily="18" charset="0"/>
                                </a:rPr>
                              </m:ctrlPr>
                            </m:dPr>
                            <m:e>
                              <m:m>
                                <m:mPr>
                                  <m:mcs>
                                    <m:mc>
                                      <m:mcPr>
                                        <m:count m:val="1"/>
                                        <m:mcJc m:val="center"/>
                                      </m:mcPr>
                                    </m:mc>
                                  </m:mcs>
                                  <m:ctrlPr>
                                    <a:rPr lang="en-US" sz="1400" b="0" i="1" smtClean="0">
                                      <a:latin typeface="Cambria Math" panose="02040503050406030204" pitchFamily="18" charset="0"/>
                                    </a:rPr>
                                  </m:ctrlPr>
                                </m:mPr>
                                <m:mr>
                                  <m:e>
                                    <m:sSub>
                                      <m:sSubPr>
                                        <m:ctrlPr>
                                          <a:rPr lang="en-US" sz="1400" b="0" i="1" smtClean="0">
                                            <a:latin typeface="Cambria Math" panose="02040503050406030204" pitchFamily="18" charset="0"/>
                                          </a:rPr>
                                        </m:ctrlPr>
                                      </m:sSubPr>
                                      <m:e>
                                        <m:r>
                                          <a:rPr lang="en-US" sz="1400" b="0" i="1" smtClean="0">
                                            <a:latin typeface="Cambria Math"/>
                                          </a:rPr>
                                          <m:t>𝑢</m:t>
                                        </m:r>
                                      </m:e>
                                      <m:sub>
                                        <m:r>
                                          <a:rPr lang="en-US" sz="1400" b="0" i="1" smtClean="0">
                                            <a:latin typeface="Cambria Math"/>
                                          </a:rPr>
                                          <m:t>1</m:t>
                                        </m:r>
                                      </m:sub>
                                    </m:sSub>
                                  </m:e>
                                </m:mr>
                                <m:mr>
                                  <m:e>
                                    <m:sSub>
                                      <m:sSubPr>
                                        <m:ctrlPr>
                                          <a:rPr lang="en-US" sz="1400" b="0" i="1" smtClean="0">
                                            <a:latin typeface="Cambria Math" panose="02040503050406030204" pitchFamily="18" charset="0"/>
                                          </a:rPr>
                                        </m:ctrlPr>
                                      </m:sSubPr>
                                      <m:e>
                                        <m:r>
                                          <a:rPr lang="en-US" sz="1400" b="0" i="1" smtClean="0">
                                            <a:latin typeface="Cambria Math"/>
                                          </a:rPr>
                                          <m:t>𝑢</m:t>
                                        </m:r>
                                      </m:e>
                                      <m:sub>
                                        <m:r>
                                          <a:rPr lang="en-US" sz="1400" b="0" i="1" smtClean="0">
                                            <a:latin typeface="Cambria Math"/>
                                          </a:rPr>
                                          <m:t>2</m:t>
                                        </m:r>
                                      </m:sub>
                                    </m:sSub>
                                  </m:e>
                                </m:mr>
                              </m:m>
                            </m:e>
                          </m:d>
                        </m:e>
                      </m:acc>
                    </m:oMath>
                  </m:oMathPara>
                </a14:m>
                <a:endParaRPr lang="en-US" sz="1400" b="0" dirty="0" smtClean="0"/>
              </a:p>
              <a:p>
                <a:pPr algn="ct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m>
                            <m:mPr>
                              <m:mcs>
                                <m:mc>
                                  <m:mcPr>
                                    <m:count m:val="1"/>
                                    <m:mcJc m:val="center"/>
                                  </m:mcPr>
                                </m:mc>
                              </m:mcs>
                              <m:ctrlPr>
                                <a:rPr lang="en-US" sz="1400" i="1" smtClean="0">
                                  <a:latin typeface="Cambria Math" panose="02040503050406030204" pitchFamily="18" charset="0"/>
                                </a:rPr>
                              </m:ctrlPr>
                            </m:mPr>
                            <m:mr>
                              <m:e>
                                <m:sSub>
                                  <m:sSubPr>
                                    <m:ctrlPr>
                                      <a:rPr lang="en-US" sz="1400" i="1" smtClean="0">
                                        <a:latin typeface="Cambria Math" panose="02040503050406030204" pitchFamily="18" charset="0"/>
                                      </a:rPr>
                                    </m:ctrlPr>
                                  </m:sSubPr>
                                  <m:e>
                                    <m:r>
                                      <a:rPr lang="en-US" sz="1400" b="0" i="1" smtClean="0">
                                        <a:latin typeface="Cambria Math"/>
                                      </a:rPr>
                                      <m:t>𝑦</m:t>
                                    </m:r>
                                  </m:e>
                                  <m:sub>
                                    <m:r>
                                      <a:rPr lang="en-US" sz="1400" b="0" i="1" smtClean="0">
                                        <a:latin typeface="Cambria Math"/>
                                      </a:rPr>
                                      <m:t>1</m:t>
                                    </m:r>
                                  </m:sub>
                                </m:sSub>
                              </m:e>
                            </m:mr>
                            <m:mr>
                              <m:e>
                                <m:sSub>
                                  <m:sSubPr>
                                    <m:ctrlPr>
                                      <a:rPr lang="en-US" sz="1400" i="1" smtClean="0">
                                        <a:latin typeface="Cambria Math" panose="02040503050406030204" pitchFamily="18" charset="0"/>
                                      </a:rPr>
                                    </m:ctrlPr>
                                  </m:sSubPr>
                                  <m:e>
                                    <m:r>
                                      <a:rPr lang="en-US" sz="1400" b="0" i="1" smtClean="0">
                                        <a:latin typeface="Cambria Math"/>
                                      </a:rPr>
                                      <m:t>𝑦</m:t>
                                    </m:r>
                                  </m:e>
                                  <m:sub>
                                    <m:r>
                                      <a:rPr lang="en-US" sz="1400" b="0" i="1" smtClean="0">
                                        <a:latin typeface="Cambria Math"/>
                                      </a:rPr>
                                      <m:t>2</m:t>
                                    </m:r>
                                  </m:sub>
                                </m:sSub>
                              </m:e>
                            </m:mr>
                          </m:m>
                        </m:e>
                      </m:d>
                      <m:r>
                        <a:rPr lang="en-US" sz="1400" b="0" i="1" smtClean="0">
                          <a:latin typeface="Cambria Math"/>
                        </a:rPr>
                        <m:t>=</m:t>
                      </m:r>
                      <m:d>
                        <m:dPr>
                          <m:begChr m:val="["/>
                          <m:endChr m:val="]"/>
                          <m:ctrlPr>
                            <a:rPr lang="en-US" sz="1400" b="0" i="1" smtClean="0">
                              <a:latin typeface="Cambria Math" panose="02040503050406030204" pitchFamily="18" charset="0"/>
                            </a:rPr>
                          </m:ctrlPr>
                        </m:dPr>
                        <m:e>
                          <m:m>
                            <m:mPr>
                              <m:mcs>
                                <m:mc>
                                  <m:mcPr>
                                    <m:count m:val="2"/>
                                    <m:mcJc m:val="center"/>
                                  </m:mcPr>
                                </m:mc>
                              </m:mcs>
                              <m:ctrlPr>
                                <a:rPr lang="en-US" sz="1400" b="0" i="1" smtClean="0">
                                  <a:latin typeface="Cambria Math" panose="02040503050406030204" pitchFamily="18" charset="0"/>
                                </a:rPr>
                              </m:ctrlPr>
                            </m:mPr>
                            <m:mr>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1</m:t>
                                      </m:r>
                                    </m:e>
                                    <m:e>
                                      <m:r>
                                        <a:rPr lang="en-US" sz="1400" b="0" i="1" smtClean="0">
                                          <a:latin typeface="Cambria Math"/>
                                        </a:rPr>
                                        <m:t>0</m:t>
                                      </m:r>
                                    </m:e>
                                  </m:mr>
                                  <m:mr>
                                    <m:e>
                                      <m:r>
                                        <a:rPr lang="en-US" sz="1400" b="0" i="1" smtClean="0">
                                          <a:latin typeface="Cambria Math"/>
                                        </a:rPr>
                                        <m:t>0</m:t>
                                      </m:r>
                                    </m:e>
                                    <m:e>
                                      <m:r>
                                        <a:rPr lang="en-US" sz="1400" b="0" i="1" smtClean="0">
                                          <a:latin typeface="Cambria Math"/>
                                        </a:rPr>
                                        <m:t>0</m:t>
                                      </m:r>
                                    </m:e>
                                  </m:mr>
                                </m:m>
                              </m:e>
                              <m:e>
                                <m:m>
                                  <m:mPr>
                                    <m:mcs>
                                      <m:mc>
                                        <m:mcPr>
                                          <m:count m:val="2"/>
                                          <m:mcJc m:val="center"/>
                                        </m:mcPr>
                                      </m:mc>
                                    </m:mcs>
                                    <m:ctrlPr>
                                      <a:rPr lang="en-US" sz="1400" b="0" i="1" smtClean="0">
                                        <a:latin typeface="Cambria Math" panose="02040503050406030204" pitchFamily="18" charset="0"/>
                                      </a:rPr>
                                    </m:ctrlPr>
                                  </m:mPr>
                                  <m:mr>
                                    <m:e>
                                      <m:r>
                                        <m:rPr>
                                          <m:brk m:alnAt="7"/>
                                        </m:rPr>
                                        <a:rPr lang="en-US" sz="1400" b="0" i="1" smtClean="0">
                                          <a:latin typeface="Cambria Math"/>
                                        </a:rPr>
                                        <m:t>0</m:t>
                                      </m:r>
                                    </m:e>
                                    <m:e>
                                      <m:r>
                                        <a:rPr lang="en-US" sz="1400" b="0" i="1" smtClean="0">
                                          <a:latin typeface="Cambria Math"/>
                                        </a:rPr>
                                        <m:t>0</m:t>
                                      </m:r>
                                    </m:e>
                                  </m:mr>
                                  <m:mr>
                                    <m:e>
                                      <m:r>
                                        <a:rPr lang="en-US" sz="1400" b="0" i="1" smtClean="0">
                                          <a:latin typeface="Cambria Math"/>
                                        </a:rPr>
                                        <m:t>1</m:t>
                                      </m:r>
                                    </m:e>
                                    <m:e>
                                      <m:r>
                                        <a:rPr lang="en-US" sz="1400" b="0" i="1" smtClean="0">
                                          <a:latin typeface="Cambria Math"/>
                                        </a:rPr>
                                        <m:t>0</m:t>
                                      </m:r>
                                    </m:e>
                                  </m:mr>
                                </m:m>
                              </m:e>
                            </m:mr>
                          </m:m>
                        </m:e>
                      </m:d>
                      <m:r>
                        <a:rPr lang="en-US" sz="1400" b="0" i="1" smtClean="0">
                          <a:latin typeface="Cambria Math"/>
                        </a:rPr>
                        <m:t>𝑥</m:t>
                      </m:r>
                    </m:oMath>
                  </m:oMathPara>
                </a14:m>
                <a:endParaRPr lang="en-US" sz="1400" dirty="0" smtClean="0"/>
              </a:p>
              <a:p>
                <a:pPr algn="ctr"/>
                <a:endParaRPr lang="en-US" sz="1400" dirty="0"/>
              </a:p>
              <a:p>
                <a:pPr algn="ctr"/>
                <a:r>
                  <a:rPr lang="en-US" sz="1200" i="1" dirty="0"/>
                  <a:t>Commonly </a:t>
                </a:r>
                <a:r>
                  <a:rPr lang="en-US" sz="1200" i="1" dirty="0" smtClean="0"/>
                  <a:t>written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r>
                      <a:rPr lang="en-US" sz="1600" b="0" i="1" smtClean="0">
                        <a:latin typeface="Cambria Math" panose="02040503050406030204" pitchFamily="18" charset="0"/>
                      </a:rPr>
                      <m:t>𝐴𝑥</m:t>
                    </m:r>
                    <m:r>
                      <a:rPr lang="en-US" sz="1600" b="0" i="1" smtClean="0">
                        <a:latin typeface="Cambria Math" panose="02040503050406030204" pitchFamily="18" charset="0"/>
                      </a:rPr>
                      <m:t>+</m:t>
                    </m:r>
                    <m:r>
                      <a:rPr lang="en-US" sz="1600" b="0" i="1" smtClean="0">
                        <a:latin typeface="Cambria Math" panose="02040503050406030204" pitchFamily="18" charset="0"/>
                      </a:rPr>
                      <m:t>𝐵𝑢</m:t>
                    </m:r>
                  </m:oMath>
                </a14:m>
                <a:endParaRPr lang="en-US" sz="1600" b="0" i="1" dirty="0" smtClean="0"/>
              </a:p>
              <a:p>
                <a:pPr algn="ctr"/>
                <a:r>
                  <a:rPr lang="en-US" sz="1600" dirty="0" smtClean="0"/>
                  <a:t>	</a:t>
                </a:r>
                <a14:m>
                  <m:oMath xmlns:m="http://schemas.openxmlformats.org/officeDocument/2006/math">
                    <m:r>
                      <a:rPr lang="en-US" sz="1600" b="0" i="0"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m:t>
                    </m:r>
                    <m:r>
                      <a:rPr lang="en-US" sz="1600" b="0" i="1" smtClean="0">
                        <a:latin typeface="Cambria Math" panose="02040503050406030204" pitchFamily="18" charset="0"/>
                      </a:rPr>
                      <m:t>𝐶𝑥</m:t>
                    </m:r>
                  </m:oMath>
                </a14:m>
                <a:endParaRPr lang="en-US" sz="1600" dirty="0" smtClean="0"/>
              </a:p>
              <a:p>
                <a:pPr algn="ctr"/>
                <a:endParaRPr lang="en-US" sz="1400" dirty="0"/>
              </a:p>
              <a:p>
                <a:pPr algn="ctr"/>
                <a:r>
                  <a:rPr lang="en-US" sz="1400" b="1" dirty="0" smtClean="0">
                    <a:latin typeface="Cambria Math"/>
                  </a:rPr>
                  <a:t>Discrete </a:t>
                </a:r>
                <a:r>
                  <a:rPr lang="en-US" sz="1400" b="1" dirty="0">
                    <a:latin typeface="Cambria Math"/>
                  </a:rPr>
                  <a:t>State Space Model</a:t>
                </a:r>
              </a:p>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a:rPr>
                            <m:t>𝑥</m:t>
                          </m:r>
                        </m:e>
                        <m:sub>
                          <m:r>
                            <a:rPr lang="en-US" sz="1400" b="0" i="1" smtClean="0">
                              <a:latin typeface="Cambria Math"/>
                            </a:rPr>
                            <m:t>𝑘</m:t>
                          </m:r>
                          <m:r>
                            <a:rPr lang="en-US" sz="1400" b="0" i="1" smtClean="0">
                              <a:latin typeface="Cambria Math"/>
                            </a:rPr>
                            <m:t>+1</m:t>
                          </m:r>
                        </m:sub>
                      </m:sSub>
                      <m:r>
                        <a:rPr lang="en-US" sz="1400" i="1" smtClean="0">
                          <a:latin typeface="Cambria Math"/>
                        </a:rPr>
                        <m:t>=</m:t>
                      </m:r>
                      <m:d>
                        <m:dPr>
                          <m:begChr m:val="["/>
                          <m:endChr m:val="]"/>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m>
                                  <m:mPr>
                                    <m:mcs>
                                      <m:mc>
                                        <m:mcPr>
                                          <m:count m:val="1"/>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i="1">
                                              <a:latin typeface="Cambria Math"/>
                                              <a:ea typeface="Cambria Math"/>
                                            </a:rPr>
                                            <m:t>𝜃</m:t>
                                          </m:r>
                                          <m:r>
                                            <a:rPr lang="en-US" sz="1400" b="0" i="1" smtClean="0">
                                              <a:latin typeface="Cambria Math"/>
                                              <a:ea typeface="Cambria Math"/>
                                            </a:rPr>
                                            <m:t>1</m:t>
                                          </m:r>
                                        </m:e>
                                        <m:sub>
                                          <m:r>
                                            <a:rPr lang="en-US" sz="1400" b="0" i="1" smtClean="0">
                                              <a:latin typeface="Cambria Math"/>
                                              <a:ea typeface="Cambria Math"/>
                                            </a:rPr>
                                            <m:t>𝑘</m:t>
                                          </m:r>
                                          <m:r>
                                            <a:rPr lang="en-US" sz="1400" b="0" i="1" smtClean="0">
                                              <a:latin typeface="Cambria Math"/>
                                              <a:ea typeface="Cambria Math"/>
                                            </a:rPr>
                                            <m:t>+1</m:t>
                                          </m:r>
                                        </m:sub>
                                      </m:sSub>
                                    </m:e>
                                  </m:mr>
                                  <m:mr>
                                    <m:e>
                                      <m:sSub>
                                        <m:sSubPr>
                                          <m:ctrlPr>
                                            <a:rPr lang="en-US" sz="140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i="1" smtClean="0">
                                                  <a:latin typeface="Cambria Math"/>
                                                  <a:ea typeface="Cambria Math"/>
                                                </a:rPr>
                                                <m:t>𝜃</m:t>
                                              </m:r>
                                              <m:r>
                                                <a:rPr lang="en-US" sz="1400" b="0" i="1" smtClean="0">
                                                  <a:latin typeface="Cambria Math"/>
                                                  <a:ea typeface="Cambria Math"/>
                                                </a:rPr>
                                                <m:t>1</m:t>
                                              </m:r>
                                            </m:e>
                                          </m:acc>
                                        </m:e>
                                        <m:sub>
                                          <m:r>
                                            <a:rPr lang="en-US" sz="1400" b="0" i="1" smtClean="0">
                                              <a:latin typeface="Cambria Math"/>
                                            </a:rPr>
                                            <m:t>𝑘</m:t>
                                          </m:r>
                                          <m:r>
                                            <a:rPr lang="en-US" sz="1400" b="0" i="1" smtClean="0">
                                              <a:latin typeface="Cambria Math"/>
                                            </a:rPr>
                                            <m:t>+1</m:t>
                                          </m:r>
                                        </m:sub>
                                      </m:sSub>
                                    </m:e>
                                  </m:mr>
                                </m:m>
                              </m:e>
                            </m:mr>
                            <m:mr>
                              <m:e>
                                <m:m>
                                  <m:mPr>
                                    <m:mcs>
                                      <m:mc>
                                        <m:mcPr>
                                          <m:count m:val="1"/>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i="1">
                                              <a:latin typeface="Cambria Math"/>
                                              <a:ea typeface="Cambria Math"/>
                                            </a:rPr>
                                            <m:t>𝜃</m:t>
                                          </m:r>
                                          <m:r>
                                            <a:rPr lang="en-US" sz="1400" b="0" i="1" smtClean="0">
                                              <a:latin typeface="Cambria Math"/>
                                              <a:ea typeface="Cambria Math"/>
                                            </a:rPr>
                                            <m:t>2</m:t>
                                          </m:r>
                                        </m:e>
                                        <m:sub>
                                          <m:r>
                                            <a:rPr lang="en-US" sz="1400" b="0" i="1" smtClean="0">
                                              <a:latin typeface="Cambria Math"/>
                                              <a:ea typeface="Cambria Math"/>
                                            </a:rPr>
                                            <m:t>𝑘</m:t>
                                          </m:r>
                                          <m:r>
                                            <a:rPr lang="en-US" sz="1400" b="0" i="1" smtClean="0">
                                              <a:latin typeface="Cambria Math"/>
                                              <a:ea typeface="Cambria Math"/>
                                            </a:rPr>
                                            <m:t>+1</m:t>
                                          </m:r>
                                        </m:sub>
                                      </m:sSub>
                                    </m:e>
                                  </m:mr>
                                  <m:mr>
                                    <m:e>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a:ea typeface="Cambria Math"/>
                                                </a:rPr>
                                                <m:t>𝜃</m:t>
                                              </m:r>
                                            </m:e>
                                          </m:acc>
                                          <m:r>
                                            <a:rPr lang="en-US" sz="1400" b="0" i="1" smtClean="0">
                                              <a:latin typeface="Cambria Math"/>
                                              <a:ea typeface="Cambria Math"/>
                                            </a:rPr>
                                            <m:t>2</m:t>
                                          </m:r>
                                        </m:e>
                                        <m:sub>
                                          <m:r>
                                            <a:rPr lang="en-US" sz="1400" b="0" i="1" smtClean="0">
                                              <a:latin typeface="Cambria Math"/>
                                              <a:ea typeface="Cambria Math"/>
                                            </a:rPr>
                                            <m:t>𝑘</m:t>
                                          </m:r>
                                          <m:r>
                                            <a:rPr lang="en-US" sz="1400" b="0" i="1" smtClean="0">
                                              <a:latin typeface="Cambria Math"/>
                                              <a:ea typeface="Cambria Math"/>
                                            </a:rPr>
                                            <m:t>+1</m:t>
                                          </m:r>
                                        </m:sub>
                                      </m:sSub>
                                    </m:e>
                                  </m:mr>
                                </m:m>
                              </m:e>
                            </m:mr>
                          </m:m>
                        </m:e>
                      </m:d>
                      <m:acc>
                        <m:accPr>
                          <m:chr m:val="̇"/>
                          <m:ctrlPr>
                            <a:rPr lang="en-US" sz="1400" i="1">
                              <a:latin typeface="Cambria Math" panose="02040503050406030204" pitchFamily="18" charset="0"/>
                            </a:rPr>
                          </m:ctrlPr>
                        </m:accPr>
                        <m:e>
                          <m:r>
                            <a:rPr lang="en-US" sz="1400" i="1">
                              <a:latin typeface="Cambria Math"/>
                            </a:rPr>
                            <m:t>=</m:t>
                          </m:r>
                          <m:d>
                            <m:dPr>
                              <m:begChr m:val="["/>
                              <m:endChr m:val="]"/>
                              <m:ctrlPr>
                                <a:rPr lang="en-US" sz="1400" i="1">
                                  <a:latin typeface="Cambria Math" panose="02040503050406030204" pitchFamily="18" charset="0"/>
                                </a:rPr>
                              </m:ctrlPr>
                            </m:dPr>
                            <m:e>
                              <m:m>
                                <m:mPr>
                                  <m:mcs>
                                    <m:mc>
                                      <m:mcPr>
                                        <m:count m:val="2"/>
                                        <m:mcJc m:val="center"/>
                                      </m:mcPr>
                                    </m:mc>
                                  </m:mcs>
                                  <m:ctrlPr>
                                    <a:rPr lang="en-US" sz="1400" i="1">
                                      <a:latin typeface="Cambria Math" panose="02040503050406030204" pitchFamily="18" charset="0"/>
                                    </a:rPr>
                                  </m:ctrlPr>
                                </m:mPr>
                                <m:mr>
                                  <m:e>
                                    <m:m>
                                      <m:mPr>
                                        <m:mcs>
                                          <m:mc>
                                            <m:mcPr>
                                              <m:count m:val="2"/>
                                              <m:mcJc m:val="center"/>
                                            </m:mcPr>
                                          </m:mc>
                                        </m:mcs>
                                        <m:ctrlPr>
                                          <a:rPr lang="en-US" sz="1400" i="1" smtClean="0">
                                            <a:latin typeface="Cambria Math" panose="02040503050406030204" pitchFamily="18" charset="0"/>
                                          </a:rPr>
                                        </m:ctrlPr>
                                      </m:mPr>
                                      <m:mr>
                                        <m:e>
                                          <m:r>
                                            <m:rPr>
                                              <m:brk m:alnAt="7"/>
                                            </m:rPr>
                                            <a:rPr lang="en-US" sz="1400" b="0" i="1" smtClean="0">
                                              <a:latin typeface="Cambria Math"/>
                                            </a:rPr>
                                            <m:t>𝐷</m:t>
                                          </m:r>
                                          <m:r>
                                            <a:rPr lang="en-US" sz="1400" b="0" i="1" smtClean="0">
                                              <a:latin typeface="Cambria Math"/>
                                            </a:rPr>
                                            <m:t>1</m:t>
                                          </m:r>
                                        </m:e>
                                        <m:e>
                                          <m:r>
                                            <a:rPr lang="en-US" sz="1400" b="0" i="1" smtClean="0">
                                              <a:latin typeface="Cambria Math"/>
                                            </a:rPr>
                                            <m:t>𝐷</m:t>
                                          </m:r>
                                          <m:r>
                                            <a:rPr lang="en-US" sz="1400" b="0" i="1" smtClean="0">
                                              <a:latin typeface="Cambria Math"/>
                                            </a:rPr>
                                            <m:t>2</m:t>
                                          </m:r>
                                        </m:e>
                                      </m:mr>
                                      <m:mr>
                                        <m:e>
                                          <m:r>
                                            <a:rPr lang="en-US" sz="1400" b="0" i="1" smtClean="0">
                                              <a:latin typeface="Cambria Math"/>
                                            </a:rPr>
                                            <m:t>𝐷</m:t>
                                          </m:r>
                                          <m:r>
                                            <a:rPr lang="en-US" sz="1400" b="0" i="1" smtClean="0">
                                              <a:latin typeface="Cambria Math"/>
                                            </a:rPr>
                                            <m:t>5</m:t>
                                          </m:r>
                                        </m:e>
                                        <m:e>
                                          <m:r>
                                            <a:rPr lang="en-US" sz="1400" b="0" i="1" smtClean="0">
                                              <a:latin typeface="Cambria Math"/>
                                            </a:rPr>
                                            <m:t>𝐷</m:t>
                                          </m:r>
                                          <m:r>
                                            <a:rPr lang="en-US" sz="1400" b="0" i="1" smtClean="0">
                                              <a:latin typeface="Cambria Math"/>
                                            </a:rPr>
                                            <m:t>6</m:t>
                                          </m:r>
                                        </m:e>
                                      </m:mr>
                                    </m:m>
                                  </m:e>
                                  <m:e>
                                    <m:m>
                                      <m:mPr>
                                        <m:mcs>
                                          <m:mc>
                                            <m:mcPr>
                                              <m:count m:val="2"/>
                                              <m:mcJc m:val="center"/>
                                            </m:mcPr>
                                          </m:mc>
                                        </m:mcs>
                                        <m:ctrlPr>
                                          <a:rPr lang="en-US" sz="1400" i="1">
                                            <a:latin typeface="Cambria Math" panose="02040503050406030204" pitchFamily="18" charset="0"/>
                                          </a:rPr>
                                        </m:ctrlPr>
                                      </m:mPr>
                                      <m:mr>
                                        <m:e>
                                          <m:r>
                                            <m:rPr>
                                              <m:brk m:alnAt="7"/>
                                            </m:rPr>
                                            <a:rPr lang="en-US" sz="1400" b="0" i="1" smtClean="0">
                                              <a:latin typeface="Cambria Math"/>
                                            </a:rPr>
                                            <m:t>𝐷</m:t>
                                          </m:r>
                                          <m:r>
                                            <a:rPr lang="en-US" sz="1400" b="0" i="1" smtClean="0">
                                              <a:latin typeface="Cambria Math"/>
                                            </a:rPr>
                                            <m:t>3</m:t>
                                          </m:r>
                                        </m:e>
                                        <m:e>
                                          <m:r>
                                            <a:rPr lang="en-US" sz="1400" b="0" i="1" smtClean="0">
                                              <a:latin typeface="Cambria Math"/>
                                            </a:rPr>
                                            <m:t>𝐷</m:t>
                                          </m:r>
                                          <m:r>
                                            <a:rPr lang="en-US" sz="1400" b="0" i="1" smtClean="0">
                                              <a:latin typeface="Cambria Math"/>
                                            </a:rPr>
                                            <m:t>4</m:t>
                                          </m:r>
                                        </m:e>
                                      </m:mr>
                                      <m:mr>
                                        <m:e>
                                          <m:r>
                                            <a:rPr lang="en-US" sz="1400" b="0" i="1" smtClean="0">
                                              <a:latin typeface="Cambria Math"/>
                                            </a:rPr>
                                            <m:t>𝐷</m:t>
                                          </m:r>
                                          <m:r>
                                            <a:rPr lang="en-US" sz="1400" b="0" i="1" smtClean="0">
                                              <a:latin typeface="Cambria Math"/>
                                            </a:rPr>
                                            <m:t>7</m:t>
                                          </m:r>
                                        </m:e>
                                        <m:e>
                                          <m:r>
                                            <a:rPr lang="en-US" sz="1400" b="0" i="1" smtClean="0">
                                              <a:latin typeface="Cambria Math"/>
                                            </a:rPr>
                                            <m:t>𝐷</m:t>
                                          </m:r>
                                          <m:r>
                                            <a:rPr lang="en-US" sz="1400" b="0" i="1" smtClean="0">
                                              <a:latin typeface="Cambria Math"/>
                                            </a:rPr>
                                            <m:t>8</m:t>
                                          </m:r>
                                        </m:e>
                                      </m:mr>
                                    </m:m>
                                  </m:e>
                                </m:mr>
                                <m:mr>
                                  <m:e>
                                    <m:m>
                                      <m:mPr>
                                        <m:mcs>
                                          <m:mc>
                                            <m:mcPr>
                                              <m:count m:val="2"/>
                                              <m:mcJc m:val="center"/>
                                            </m:mcPr>
                                          </m:mc>
                                        </m:mcs>
                                        <m:ctrlPr>
                                          <a:rPr lang="en-US" sz="1400" i="1">
                                            <a:latin typeface="Cambria Math" panose="02040503050406030204" pitchFamily="18" charset="0"/>
                                          </a:rPr>
                                        </m:ctrlPr>
                                      </m:mPr>
                                      <m:mr>
                                        <m:e>
                                          <m:r>
                                            <m:rPr>
                                              <m:brk m:alnAt="7"/>
                                            </m:rPr>
                                            <a:rPr lang="en-US" sz="1400" b="0" i="1" smtClean="0">
                                              <a:latin typeface="Cambria Math"/>
                                            </a:rPr>
                                            <m:t>𝐷</m:t>
                                          </m:r>
                                          <m:r>
                                            <a:rPr lang="en-US" sz="1400" b="0" i="1" smtClean="0">
                                              <a:latin typeface="Cambria Math"/>
                                            </a:rPr>
                                            <m:t>9</m:t>
                                          </m:r>
                                        </m:e>
                                        <m:e>
                                          <m:r>
                                            <a:rPr lang="en-US" sz="1400" b="0" i="1" smtClean="0">
                                              <a:latin typeface="Cambria Math"/>
                                            </a:rPr>
                                            <m:t>𝐷</m:t>
                                          </m:r>
                                          <m:r>
                                            <a:rPr lang="en-US" sz="1400" b="0" i="1" smtClean="0">
                                              <a:latin typeface="Cambria Math"/>
                                            </a:rPr>
                                            <m:t>10</m:t>
                                          </m:r>
                                        </m:e>
                                      </m:mr>
                                      <m:mr>
                                        <m:e>
                                          <m:r>
                                            <a:rPr lang="en-US" sz="1400" b="0" i="1" smtClean="0">
                                              <a:latin typeface="Cambria Math"/>
                                            </a:rPr>
                                            <m:t>𝐷</m:t>
                                          </m:r>
                                          <m:r>
                                            <a:rPr lang="en-US" sz="1400" b="0" i="1" smtClean="0">
                                              <a:latin typeface="Cambria Math"/>
                                            </a:rPr>
                                            <m:t>13</m:t>
                                          </m:r>
                                        </m:e>
                                        <m:e>
                                          <m:r>
                                            <a:rPr lang="en-US" sz="1400" b="0" i="1" smtClean="0">
                                              <a:latin typeface="Cambria Math"/>
                                            </a:rPr>
                                            <m:t>𝐷</m:t>
                                          </m:r>
                                          <m:r>
                                            <a:rPr lang="en-US" sz="1400" b="0" i="1" smtClean="0">
                                              <a:latin typeface="Cambria Math"/>
                                            </a:rPr>
                                            <m:t>14</m:t>
                                          </m:r>
                                        </m:e>
                                      </m:mr>
                                    </m:m>
                                  </m:e>
                                  <m:e>
                                    <m:m>
                                      <m:mPr>
                                        <m:mcs>
                                          <m:mc>
                                            <m:mcPr>
                                              <m:count m:val="2"/>
                                              <m:mcJc m:val="center"/>
                                            </m:mcPr>
                                          </m:mc>
                                        </m:mcs>
                                        <m:ctrlPr>
                                          <a:rPr lang="en-US" sz="1400" i="1">
                                            <a:latin typeface="Cambria Math" panose="02040503050406030204" pitchFamily="18" charset="0"/>
                                          </a:rPr>
                                        </m:ctrlPr>
                                      </m:mPr>
                                      <m:mr>
                                        <m:e>
                                          <m:r>
                                            <m:rPr>
                                              <m:brk m:alnAt="7"/>
                                            </m:rPr>
                                            <a:rPr lang="en-US" sz="1400" b="0" i="1" smtClean="0">
                                              <a:latin typeface="Cambria Math"/>
                                            </a:rPr>
                                            <m:t>𝐷</m:t>
                                          </m:r>
                                          <m:r>
                                            <a:rPr lang="en-US" sz="1400" b="0" i="1" smtClean="0">
                                              <a:latin typeface="Cambria Math"/>
                                            </a:rPr>
                                            <m:t>11</m:t>
                                          </m:r>
                                        </m:e>
                                        <m:e>
                                          <m:r>
                                            <a:rPr lang="en-US" sz="1400" b="0" i="1" smtClean="0">
                                              <a:latin typeface="Cambria Math"/>
                                            </a:rPr>
                                            <m:t>𝐷</m:t>
                                          </m:r>
                                          <m:r>
                                            <a:rPr lang="en-US" sz="1400" b="0" i="1" smtClean="0">
                                              <a:latin typeface="Cambria Math"/>
                                            </a:rPr>
                                            <m:t>12</m:t>
                                          </m:r>
                                        </m:e>
                                      </m:mr>
                                      <m:mr>
                                        <m:e>
                                          <m:r>
                                            <a:rPr lang="en-US" sz="1400" b="0" i="1" smtClean="0">
                                              <a:latin typeface="Cambria Math"/>
                                            </a:rPr>
                                            <m:t>𝐷</m:t>
                                          </m:r>
                                          <m:r>
                                            <a:rPr lang="en-US" sz="1400" b="0" i="1" smtClean="0">
                                              <a:latin typeface="Cambria Math"/>
                                            </a:rPr>
                                            <m:t>15</m:t>
                                          </m:r>
                                        </m:e>
                                        <m:e>
                                          <m:r>
                                            <a:rPr lang="en-US" sz="1400" b="0" i="1" smtClean="0">
                                              <a:latin typeface="Cambria Math"/>
                                            </a:rPr>
                                            <m:t>𝐷</m:t>
                                          </m:r>
                                          <m:r>
                                            <a:rPr lang="en-US" sz="1400" b="0" i="1" smtClean="0">
                                              <a:latin typeface="Cambria Math"/>
                                            </a:rPr>
                                            <m:t>16</m:t>
                                          </m:r>
                                        </m:e>
                                      </m:mr>
                                    </m:m>
                                  </m:e>
                                </m:mr>
                              </m:m>
                            </m:e>
                          </m:d>
                          <m:sSub>
                            <m:sSubPr>
                              <m:ctrlPr>
                                <a:rPr lang="en-US" sz="1400" i="1" smtClean="0">
                                  <a:latin typeface="Cambria Math" panose="02040503050406030204" pitchFamily="18" charset="0"/>
                                </a:rPr>
                              </m:ctrlPr>
                            </m:sSubPr>
                            <m:e>
                              <m:r>
                                <a:rPr lang="en-US" sz="1400" b="0" i="1" smtClean="0">
                                  <a:latin typeface="Cambria Math"/>
                                </a:rPr>
                                <m:t>𝑥</m:t>
                              </m:r>
                            </m:e>
                            <m:sub>
                              <m:r>
                                <a:rPr lang="en-US" sz="1400" b="0" i="1" smtClean="0">
                                  <a:latin typeface="Cambria Math"/>
                                </a:rPr>
                                <m:t>𝑘</m:t>
                              </m:r>
                            </m:sub>
                          </m:sSub>
                          <m:r>
                            <a:rPr lang="en-US" sz="1400" i="1">
                              <a:latin typeface="Cambria Math"/>
                            </a:rPr>
                            <m:t>+</m:t>
                          </m:r>
                          <m:d>
                            <m:dPr>
                              <m:begChr m:val="["/>
                              <m:endChr m:val="]"/>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m>
                                      <m:mPr>
                                        <m:mcs>
                                          <m:mc>
                                            <m:mcPr>
                                              <m:count m:val="2"/>
                                              <m:mcJc m:val="center"/>
                                            </m:mcPr>
                                          </m:mc>
                                        </m:mcs>
                                        <m:ctrlPr>
                                          <a:rPr lang="en-US" sz="1400" i="1">
                                            <a:latin typeface="Cambria Math" panose="02040503050406030204" pitchFamily="18" charset="0"/>
                                          </a:rPr>
                                        </m:ctrlPr>
                                      </m:mPr>
                                      <m:mr>
                                        <m:e>
                                          <m:r>
                                            <m:rPr>
                                              <m:brk m:alnAt="7"/>
                                            </m:rPr>
                                            <a:rPr lang="en-US" sz="1400" b="0" i="1" smtClean="0">
                                              <a:latin typeface="Cambria Math"/>
                                            </a:rPr>
                                            <m:t>𝐷</m:t>
                                          </m:r>
                                          <m:r>
                                            <a:rPr lang="en-US" sz="1400" b="0" i="1" smtClean="0">
                                              <a:latin typeface="Cambria Math"/>
                                            </a:rPr>
                                            <m:t>17</m:t>
                                          </m:r>
                                        </m:e>
                                        <m:e>
                                          <m:r>
                                            <a:rPr lang="en-US" sz="1400" b="0" i="1" smtClean="0">
                                              <a:latin typeface="Cambria Math"/>
                                            </a:rPr>
                                            <m:t>𝐷</m:t>
                                          </m:r>
                                          <m:r>
                                            <a:rPr lang="en-US" sz="1400" b="0" i="1" smtClean="0">
                                              <a:latin typeface="Cambria Math"/>
                                            </a:rPr>
                                            <m:t>18</m:t>
                                          </m:r>
                                        </m:e>
                                      </m:mr>
                                      <m:mr>
                                        <m:e>
                                          <m:r>
                                            <a:rPr lang="en-US" sz="1400" b="0" i="1" smtClean="0">
                                              <a:latin typeface="Cambria Math"/>
                                            </a:rPr>
                                            <m:t>𝐷</m:t>
                                          </m:r>
                                          <m:r>
                                            <a:rPr lang="en-US" sz="1400" b="0" i="1" smtClean="0">
                                              <a:latin typeface="Cambria Math"/>
                                            </a:rPr>
                                            <m:t>19</m:t>
                                          </m:r>
                                        </m:e>
                                        <m:e>
                                          <m:r>
                                            <a:rPr lang="en-US" sz="1400" b="0" i="1" smtClean="0">
                                              <a:latin typeface="Cambria Math"/>
                                            </a:rPr>
                                            <m:t>𝐷</m:t>
                                          </m:r>
                                          <m:r>
                                            <a:rPr lang="en-US" sz="1400" b="0" i="1" smtClean="0">
                                              <a:latin typeface="Cambria Math"/>
                                            </a:rPr>
                                            <m:t>20</m:t>
                                          </m:r>
                                        </m:e>
                                      </m:mr>
                                    </m:m>
                                  </m:e>
                                </m:mr>
                                <m:mr>
                                  <m:e>
                                    <m:m>
                                      <m:mPr>
                                        <m:mcs>
                                          <m:mc>
                                            <m:mcPr>
                                              <m:count m:val="2"/>
                                              <m:mcJc m:val="center"/>
                                            </m:mcPr>
                                          </m:mc>
                                        </m:mcs>
                                        <m:ctrlPr>
                                          <a:rPr lang="en-US" sz="1400" i="1">
                                            <a:latin typeface="Cambria Math" panose="02040503050406030204" pitchFamily="18" charset="0"/>
                                          </a:rPr>
                                        </m:ctrlPr>
                                      </m:mPr>
                                      <m:mr>
                                        <m:e>
                                          <m:r>
                                            <m:rPr>
                                              <m:brk m:alnAt="7"/>
                                            </m:rPr>
                                            <a:rPr lang="en-US" sz="1400" b="0" i="1" smtClean="0">
                                              <a:latin typeface="Cambria Math"/>
                                            </a:rPr>
                                            <m:t>𝐷</m:t>
                                          </m:r>
                                          <m:r>
                                            <a:rPr lang="en-US" sz="1400" b="0" i="1" smtClean="0">
                                              <a:latin typeface="Cambria Math"/>
                                            </a:rPr>
                                            <m:t>21</m:t>
                                          </m:r>
                                        </m:e>
                                        <m:e>
                                          <m:r>
                                            <a:rPr lang="en-US" sz="1400" b="0" i="1" smtClean="0">
                                              <a:latin typeface="Cambria Math"/>
                                            </a:rPr>
                                            <m:t>𝐷</m:t>
                                          </m:r>
                                          <m:r>
                                            <a:rPr lang="en-US" sz="1400" b="0" i="1" smtClean="0">
                                              <a:latin typeface="Cambria Math"/>
                                            </a:rPr>
                                            <m:t>22</m:t>
                                          </m:r>
                                        </m:e>
                                      </m:mr>
                                      <m:mr>
                                        <m:e>
                                          <m:r>
                                            <a:rPr lang="en-US" sz="1400" b="0" i="1" smtClean="0">
                                              <a:latin typeface="Cambria Math"/>
                                            </a:rPr>
                                            <m:t>𝐷</m:t>
                                          </m:r>
                                          <m:r>
                                            <a:rPr lang="en-US" sz="1400" b="0" i="1" smtClean="0">
                                              <a:latin typeface="Cambria Math"/>
                                            </a:rPr>
                                            <m:t>23</m:t>
                                          </m:r>
                                        </m:e>
                                        <m:e>
                                          <m:r>
                                            <a:rPr lang="en-US" sz="1400" b="0" i="1" smtClean="0">
                                              <a:latin typeface="Cambria Math"/>
                                            </a:rPr>
                                            <m:t>𝐷</m:t>
                                          </m:r>
                                          <m:r>
                                            <a:rPr lang="en-US" sz="1400" b="0" i="1" smtClean="0">
                                              <a:latin typeface="Cambria Math"/>
                                            </a:rPr>
                                            <m:t>24</m:t>
                                          </m:r>
                                        </m:e>
                                      </m:mr>
                                    </m:m>
                                  </m:e>
                                </m:mr>
                              </m:m>
                            </m:e>
                          </m:d>
                          <m:d>
                            <m:dPr>
                              <m:begChr m:val="["/>
                              <m:endChr m:val="]"/>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sSub>
                                      <m:sSubPr>
                                        <m:ctrlPr>
                                          <a:rPr lang="en-US" sz="1400" i="1" smtClean="0">
                                            <a:latin typeface="Cambria Math" panose="02040503050406030204" pitchFamily="18" charset="0"/>
                                          </a:rPr>
                                        </m:ctrlPr>
                                      </m:sSubPr>
                                      <m:e>
                                        <m:r>
                                          <a:rPr lang="en-US" sz="1400" b="0" i="1" smtClean="0">
                                            <a:latin typeface="Cambria Math"/>
                                          </a:rPr>
                                          <m:t>𝑢</m:t>
                                        </m:r>
                                        <m:r>
                                          <a:rPr lang="en-US" sz="1400" b="0" i="1" smtClean="0">
                                            <a:latin typeface="Cambria Math"/>
                                          </a:rPr>
                                          <m:t>1</m:t>
                                        </m:r>
                                      </m:e>
                                      <m:sub>
                                        <m:r>
                                          <a:rPr lang="en-US" sz="1400" b="0" i="1" smtClean="0">
                                            <a:latin typeface="Cambria Math"/>
                                          </a:rPr>
                                          <m:t>𝑘</m:t>
                                        </m:r>
                                      </m:sub>
                                    </m:sSub>
                                  </m:e>
                                </m:mr>
                                <m:mr>
                                  <m:e>
                                    <m:sSub>
                                      <m:sSubPr>
                                        <m:ctrlPr>
                                          <a:rPr lang="en-US" sz="1400" i="1" smtClean="0">
                                            <a:latin typeface="Cambria Math" panose="02040503050406030204" pitchFamily="18" charset="0"/>
                                          </a:rPr>
                                        </m:ctrlPr>
                                      </m:sSubPr>
                                      <m:e>
                                        <m:r>
                                          <a:rPr lang="en-US" sz="1400" b="0" i="1" smtClean="0">
                                            <a:latin typeface="Cambria Math"/>
                                          </a:rPr>
                                          <m:t>𝑢</m:t>
                                        </m:r>
                                        <m:r>
                                          <a:rPr lang="en-US" sz="1400" b="0" i="1" smtClean="0">
                                            <a:latin typeface="Cambria Math"/>
                                          </a:rPr>
                                          <m:t>2</m:t>
                                        </m:r>
                                      </m:e>
                                      <m:sub>
                                        <m:r>
                                          <a:rPr lang="en-US" sz="1400" b="0" i="1" smtClean="0">
                                            <a:latin typeface="Cambria Math"/>
                                          </a:rPr>
                                          <m:t>𝑘</m:t>
                                        </m:r>
                                      </m:sub>
                                    </m:sSub>
                                  </m:e>
                                </m:mr>
                              </m:m>
                            </m:e>
                          </m:d>
                        </m:e>
                      </m:acc>
                    </m:oMath>
                  </m:oMathPara>
                </a14:m>
                <a:endParaRPr lang="en-US" sz="1400" dirty="0" smtClean="0"/>
              </a:p>
              <a:p>
                <a:pPr algn="ctr"/>
                <a14:m>
                  <m:oMathPara xmlns:m="http://schemas.openxmlformats.org/officeDocument/2006/math">
                    <m:oMathParaPr>
                      <m:jc m:val="centerGroup"/>
                    </m:oMathParaPr>
                    <m:oMath xmlns:m="http://schemas.openxmlformats.org/officeDocument/2006/math">
                      <m:d>
                        <m:dPr>
                          <m:begChr m:val="["/>
                          <m:endChr m:val="]"/>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i="1">
                                        <a:latin typeface="Cambria Math"/>
                                      </a:rPr>
                                      <m:t>𝑦</m:t>
                                    </m:r>
                                    <m:r>
                                      <a:rPr lang="en-US" sz="1400" b="0" i="1" smtClean="0">
                                        <a:latin typeface="Cambria Math"/>
                                      </a:rPr>
                                      <m:t>1</m:t>
                                    </m:r>
                                  </m:e>
                                  <m:sub>
                                    <m:r>
                                      <a:rPr lang="en-US" sz="1400" b="0" i="1" smtClean="0">
                                        <a:latin typeface="Cambria Math"/>
                                      </a:rPr>
                                      <m:t>𝑘</m:t>
                                    </m:r>
                                  </m:sub>
                                </m:sSub>
                              </m:e>
                            </m:mr>
                            <m:mr>
                              <m:e>
                                <m:sSub>
                                  <m:sSubPr>
                                    <m:ctrlPr>
                                      <a:rPr lang="en-US" sz="1400" i="1">
                                        <a:latin typeface="Cambria Math" panose="02040503050406030204" pitchFamily="18" charset="0"/>
                                      </a:rPr>
                                    </m:ctrlPr>
                                  </m:sSubPr>
                                  <m:e>
                                    <m:r>
                                      <a:rPr lang="en-US" sz="1400" i="1">
                                        <a:latin typeface="Cambria Math"/>
                                      </a:rPr>
                                      <m:t>𝑦</m:t>
                                    </m:r>
                                    <m:r>
                                      <a:rPr lang="en-US" sz="1400" b="0" i="1" smtClean="0">
                                        <a:latin typeface="Cambria Math"/>
                                      </a:rPr>
                                      <m:t>2</m:t>
                                    </m:r>
                                  </m:e>
                                  <m:sub>
                                    <m:r>
                                      <a:rPr lang="en-US" sz="1400" b="0" i="1" smtClean="0">
                                        <a:latin typeface="Cambria Math"/>
                                      </a:rPr>
                                      <m:t>𝑘</m:t>
                                    </m:r>
                                  </m:sub>
                                </m:sSub>
                              </m:e>
                            </m:mr>
                          </m:m>
                        </m:e>
                      </m:d>
                      <m:r>
                        <a:rPr lang="en-US" sz="1400" i="1">
                          <a:latin typeface="Cambria Math"/>
                        </a:rPr>
                        <m:t>=</m:t>
                      </m:r>
                      <m:d>
                        <m:dPr>
                          <m:begChr m:val="["/>
                          <m:endChr m:val="]"/>
                          <m:ctrlPr>
                            <a:rPr lang="en-US" sz="1400" i="1">
                              <a:latin typeface="Cambria Math" panose="02040503050406030204" pitchFamily="18" charset="0"/>
                            </a:rPr>
                          </m:ctrlPr>
                        </m:dPr>
                        <m:e>
                          <m:m>
                            <m:mPr>
                              <m:mcs>
                                <m:mc>
                                  <m:mcPr>
                                    <m:count m:val="2"/>
                                    <m:mcJc m:val="center"/>
                                  </m:mcPr>
                                </m:mc>
                              </m:mcs>
                              <m:ctrlPr>
                                <a:rPr lang="en-US" sz="1400" i="1">
                                  <a:latin typeface="Cambria Math" panose="02040503050406030204" pitchFamily="18" charset="0"/>
                                </a:rPr>
                              </m:ctrlPr>
                            </m:mPr>
                            <m:mr>
                              <m:e>
                                <m:m>
                                  <m:mPr>
                                    <m:mcs>
                                      <m:mc>
                                        <m:mcPr>
                                          <m:count m:val="2"/>
                                          <m:mcJc m:val="center"/>
                                        </m:mcPr>
                                      </m:mc>
                                    </m:mcs>
                                    <m:ctrlPr>
                                      <a:rPr lang="en-US" sz="1400" i="1">
                                        <a:latin typeface="Cambria Math" panose="02040503050406030204" pitchFamily="18" charset="0"/>
                                      </a:rPr>
                                    </m:ctrlPr>
                                  </m:mPr>
                                  <m:mr>
                                    <m:e>
                                      <m:r>
                                        <m:rPr>
                                          <m:brk m:alnAt="7"/>
                                        </m:rPr>
                                        <a:rPr lang="en-US" sz="1400" i="1">
                                          <a:latin typeface="Cambria Math"/>
                                        </a:rPr>
                                        <m:t>1</m:t>
                                      </m:r>
                                    </m:e>
                                    <m:e>
                                      <m:r>
                                        <a:rPr lang="en-US" sz="1400" i="1">
                                          <a:latin typeface="Cambria Math"/>
                                        </a:rPr>
                                        <m:t>0</m:t>
                                      </m:r>
                                    </m:e>
                                  </m:mr>
                                  <m:mr>
                                    <m:e>
                                      <m:r>
                                        <a:rPr lang="en-US" sz="1400" i="1">
                                          <a:latin typeface="Cambria Math"/>
                                        </a:rPr>
                                        <m:t>0</m:t>
                                      </m:r>
                                    </m:e>
                                    <m:e>
                                      <m:r>
                                        <a:rPr lang="en-US" sz="1400" i="1">
                                          <a:latin typeface="Cambria Math"/>
                                        </a:rPr>
                                        <m:t>0</m:t>
                                      </m:r>
                                    </m:e>
                                  </m:mr>
                                </m:m>
                              </m:e>
                              <m:e>
                                <m:m>
                                  <m:mPr>
                                    <m:mcs>
                                      <m:mc>
                                        <m:mcPr>
                                          <m:count m:val="2"/>
                                          <m:mcJc m:val="center"/>
                                        </m:mcPr>
                                      </m:mc>
                                    </m:mcs>
                                    <m:ctrlPr>
                                      <a:rPr lang="en-US" sz="1400" i="1">
                                        <a:latin typeface="Cambria Math" panose="02040503050406030204" pitchFamily="18" charset="0"/>
                                      </a:rPr>
                                    </m:ctrlPr>
                                  </m:mPr>
                                  <m:mr>
                                    <m:e>
                                      <m:r>
                                        <m:rPr>
                                          <m:brk m:alnAt="7"/>
                                        </m:rPr>
                                        <a:rPr lang="en-US" sz="1400" i="1">
                                          <a:latin typeface="Cambria Math"/>
                                        </a:rPr>
                                        <m:t>0</m:t>
                                      </m:r>
                                    </m:e>
                                    <m:e>
                                      <m:r>
                                        <a:rPr lang="en-US" sz="1400" i="1">
                                          <a:latin typeface="Cambria Math"/>
                                        </a:rPr>
                                        <m:t>0</m:t>
                                      </m:r>
                                    </m:e>
                                  </m:mr>
                                  <m:mr>
                                    <m:e>
                                      <m:r>
                                        <a:rPr lang="en-US" sz="1400" i="1">
                                          <a:latin typeface="Cambria Math"/>
                                        </a:rPr>
                                        <m:t>1</m:t>
                                      </m:r>
                                    </m:e>
                                    <m:e>
                                      <m:r>
                                        <a:rPr lang="en-US" sz="1400" i="1">
                                          <a:latin typeface="Cambria Math"/>
                                        </a:rPr>
                                        <m:t>0</m:t>
                                      </m:r>
                                    </m:e>
                                  </m:mr>
                                </m:m>
                              </m:e>
                            </m:mr>
                          </m:m>
                        </m:e>
                      </m:d>
                      <m:sSub>
                        <m:sSubPr>
                          <m:ctrlPr>
                            <a:rPr lang="en-US" sz="1400" i="1" smtClean="0">
                              <a:latin typeface="Cambria Math" panose="02040503050406030204" pitchFamily="18" charset="0"/>
                            </a:rPr>
                          </m:ctrlPr>
                        </m:sSubPr>
                        <m:e>
                          <m:r>
                            <a:rPr lang="en-US" sz="1400" b="0" i="1" smtClean="0">
                              <a:latin typeface="Cambria Math"/>
                            </a:rPr>
                            <m:t>𝑥</m:t>
                          </m:r>
                        </m:e>
                        <m:sub>
                          <m:r>
                            <a:rPr lang="en-US" sz="1400" b="0" i="1" smtClean="0">
                              <a:latin typeface="Cambria Math"/>
                            </a:rPr>
                            <m:t>𝑘</m:t>
                          </m:r>
                        </m:sub>
                      </m:sSub>
                    </m:oMath>
                  </m:oMathPara>
                </a14:m>
                <a:endParaRPr lang="en-US" sz="1400" dirty="0" smtClean="0"/>
              </a:p>
              <a:p>
                <a:pPr algn="ctr"/>
                <a:endParaRPr lang="en-US" sz="1400" dirty="0" smtClean="0"/>
              </a:p>
              <a:p>
                <a:pPr algn="ctr"/>
                <a:r>
                  <a:rPr lang="en-US" sz="1200" i="1" dirty="0"/>
                  <a:t>Commonly </a:t>
                </a:r>
                <a:r>
                  <a:rPr lang="en-US" sz="1200" i="1" dirty="0" smtClean="0"/>
                  <a:t>written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𝑘</m:t>
                        </m:r>
                        <m:r>
                          <a:rPr lang="en-US" sz="1600" b="0" i="1" smtClean="0">
                            <a:latin typeface="Cambria Math"/>
                          </a:rPr>
                          <m:t>+1</m:t>
                        </m:r>
                      </m:sub>
                    </m:sSub>
                    <m:r>
                      <a:rPr lang="en-US" sz="1600" b="0" i="1" smtClean="0">
                        <a:latin typeface="Cambria Math"/>
                      </a:rPr>
                      <m:t>=</m:t>
                    </m:r>
                    <m:r>
                      <a:rPr lang="en-US" sz="1600" b="0" i="1" smtClean="0">
                        <a:latin typeface="Cambria Math"/>
                      </a:rPr>
                      <m:t>𝐹</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𝑘</m:t>
                        </m:r>
                      </m:sub>
                    </m:sSub>
                    <m:r>
                      <a:rPr lang="en-US" sz="1600" b="0" i="1" smtClean="0">
                        <a:latin typeface="Cambria Math"/>
                      </a:rPr>
                      <m:t>+</m:t>
                    </m:r>
                    <m:r>
                      <a:rPr lang="en-US" sz="1600" b="0" i="1" smtClean="0">
                        <a:latin typeface="Cambria Math"/>
                      </a:rPr>
                      <m:t>𝐺</m:t>
                    </m:r>
                    <m:sSub>
                      <m:sSubPr>
                        <m:ctrlPr>
                          <a:rPr lang="en-US" sz="1600" b="0" i="1" smtClean="0">
                            <a:latin typeface="Cambria Math" panose="02040503050406030204" pitchFamily="18" charset="0"/>
                          </a:rPr>
                        </m:ctrlPr>
                      </m:sSubPr>
                      <m:e>
                        <m:r>
                          <a:rPr lang="en-US" sz="1600" b="0" i="1" smtClean="0">
                            <a:latin typeface="Cambria Math"/>
                          </a:rPr>
                          <m:t>𝑢</m:t>
                        </m:r>
                      </m:e>
                      <m:sub>
                        <m:r>
                          <a:rPr lang="en-US" sz="1600" b="0" i="1" smtClean="0">
                            <a:latin typeface="Cambria Math"/>
                          </a:rPr>
                          <m:t>𝑘</m:t>
                        </m:r>
                      </m:sub>
                    </m:sSub>
                  </m:oMath>
                </a14:m>
                <a:endParaRPr lang="en-US" sz="1600" b="0" i="1" dirty="0" smtClean="0"/>
              </a:p>
              <a:p>
                <a:pPr algn="ctr"/>
                <a:r>
                  <a:rPr lang="en-US" sz="1600" dirty="0" smtClean="0"/>
                  <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𝑦</m:t>
                        </m:r>
                      </m:e>
                      <m:sub>
                        <m:r>
                          <a:rPr lang="en-US" sz="1600" b="0" i="1" smtClean="0">
                            <a:latin typeface="Cambria Math"/>
                          </a:rPr>
                          <m:t>𝑘</m:t>
                        </m:r>
                      </m:sub>
                    </m:sSub>
                    <m:r>
                      <a:rPr lang="en-US" sz="1600" b="0" i="1" smtClean="0">
                        <a:latin typeface="Cambria Math"/>
                      </a:rPr>
                      <m:t>=</m:t>
                    </m:r>
                    <m:r>
                      <a:rPr lang="en-US" sz="1600" b="0" i="1" smtClean="0">
                        <a:latin typeface="Cambria Math"/>
                      </a:rPr>
                      <m:t>𝐻</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𝑘</m:t>
                        </m:r>
                      </m:sub>
                    </m:sSub>
                  </m:oMath>
                </a14:m>
                <a:endParaRPr lang="en-US" sz="1600" dirty="0"/>
              </a:p>
              <a:p>
                <a:pPr algn="ctr"/>
                <a:endParaRPr lang="en-US" sz="140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2667000" y="1752600"/>
                <a:ext cx="6172200" cy="5064143"/>
              </a:xfrm>
              <a:prstGeom prst="rect">
                <a:avLst/>
              </a:prstGeom>
              <a:blipFill rotWithShape="0">
                <a:blip r:embed="rId2"/>
                <a:stretch>
                  <a:fillRect t="-361"/>
                </a:stretch>
              </a:blipFill>
            </p:spPr>
            <p:txBody>
              <a:bodyPr/>
              <a:lstStyle/>
              <a:p>
                <a:r>
                  <a:rPr lang="en-US">
                    <a:noFill/>
                  </a:rPr>
                  <a:t> </a:t>
                </a:r>
              </a:p>
            </p:txBody>
          </p:sp>
        </mc:Fallback>
      </mc:AlternateContent>
      <p:pic>
        <p:nvPicPr>
          <p:cNvPr id="245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57113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296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C:\tbaxter\presentationANDvideos\Robotbeauty 004.jpg"/>
          <p:cNvPicPr>
            <a:picLocks noChangeAspect="1" noChangeArrowheads="1"/>
          </p:cNvPicPr>
          <p:nvPr/>
        </p:nvPicPr>
        <p:blipFill>
          <a:blip r:embed="rId4">
            <a:extLst>
              <a:ext uri="{28A0092B-C50C-407E-A947-70E740481C1C}">
                <a14:useLocalDpi xmlns:a14="http://schemas.microsoft.com/office/drawing/2010/main" val="0"/>
              </a:ext>
            </a:extLst>
          </a:blip>
          <a:srcRect l="27577" t="11340" r="23711" b="21100"/>
          <a:stretch>
            <a:fillRect/>
          </a:stretch>
        </p:blipFill>
        <p:spPr bwMode="auto">
          <a:xfrm>
            <a:off x="914400" y="2105025"/>
            <a:ext cx="27098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7" name="Picture 3" descr="C:\tbaxter\presentationANDvideos\Robotbeauty 004.jpg"/>
          <p:cNvPicPr>
            <a:picLocks noChangeAspect="1" noChangeArrowheads="1"/>
          </p:cNvPicPr>
          <p:nvPr/>
        </p:nvPicPr>
        <p:blipFill>
          <a:blip r:embed="rId4">
            <a:extLst>
              <a:ext uri="{28A0092B-C50C-407E-A947-70E740481C1C}">
                <a14:useLocalDpi xmlns:a14="http://schemas.microsoft.com/office/drawing/2010/main" val="0"/>
              </a:ext>
            </a:extLst>
          </a:blip>
          <a:srcRect l="27577" t="11340" r="23711" b="21100"/>
          <a:stretch>
            <a:fillRect/>
          </a:stretch>
        </p:blipFill>
        <p:spPr bwMode="auto">
          <a:xfrm>
            <a:off x="914400" y="2105025"/>
            <a:ext cx="27098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0" name="Picture 6" descr="C:\tbaxter\presentationANDvideos\Robotbeauty 001.jpg"/>
          <p:cNvPicPr>
            <a:picLocks noChangeAspect="1" noChangeArrowheads="1"/>
          </p:cNvPicPr>
          <p:nvPr/>
        </p:nvPicPr>
        <p:blipFill>
          <a:blip r:embed="rId5">
            <a:extLst>
              <a:ext uri="{28A0092B-C50C-407E-A947-70E740481C1C}">
                <a14:useLocalDpi xmlns:a14="http://schemas.microsoft.com/office/drawing/2010/main" val="0"/>
              </a:ext>
            </a:extLst>
          </a:blip>
          <a:srcRect l="32222" t="14983" r="29134" b="31477"/>
          <a:stretch>
            <a:fillRect/>
          </a:stretch>
        </p:blipFill>
        <p:spPr bwMode="auto">
          <a:xfrm>
            <a:off x="914400" y="2105025"/>
            <a:ext cx="2714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1" name="Picture 7" descr="C:\tbaxter\presentationANDvideos\Robotbeauty 004.jpg"/>
          <p:cNvPicPr>
            <a:picLocks noChangeAspect="1" noChangeArrowheads="1"/>
          </p:cNvPicPr>
          <p:nvPr/>
        </p:nvPicPr>
        <p:blipFill>
          <a:blip r:embed="rId4">
            <a:extLst>
              <a:ext uri="{28A0092B-C50C-407E-A947-70E740481C1C}">
                <a14:useLocalDpi xmlns:a14="http://schemas.microsoft.com/office/drawing/2010/main" val="0"/>
              </a:ext>
            </a:extLst>
          </a:blip>
          <a:srcRect l="27577" t="11340" r="23711" b="21100"/>
          <a:stretch>
            <a:fillRect/>
          </a:stretch>
        </p:blipFill>
        <p:spPr bwMode="auto">
          <a:xfrm>
            <a:off x="914400" y="2105025"/>
            <a:ext cx="27098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p:cNvSpPr>
            <a:spLocks noGrp="1" noChangeArrowheads="1"/>
          </p:cNvSpPr>
          <p:nvPr>
            <p:ph type="title"/>
          </p:nvPr>
        </p:nvSpPr>
        <p:spPr>
          <a:xfrm>
            <a:off x="381000" y="838200"/>
            <a:ext cx="8001000" cy="1143000"/>
          </a:xfrm>
        </p:spPr>
        <p:txBody>
          <a:bodyPr/>
          <a:lstStyle/>
          <a:p>
            <a:r>
              <a:rPr lang="en-US" smtClean="0"/>
              <a:t>Kalman Filter</a:t>
            </a:r>
            <a:br>
              <a:rPr lang="en-US" smtClean="0"/>
            </a:br>
            <a:r>
              <a:rPr lang="en-US" smtClean="0"/>
              <a:t>Blindfolding the Robot</a:t>
            </a:r>
          </a:p>
        </p:txBody>
      </p:sp>
      <p:pic>
        <p:nvPicPr>
          <p:cNvPr id="241672" name="Picture 8" descr="C:\tbaxter\presentationANDvideos\Robotbeauty 001.jpg"/>
          <p:cNvPicPr>
            <a:picLocks noChangeAspect="1" noChangeArrowheads="1"/>
          </p:cNvPicPr>
          <p:nvPr/>
        </p:nvPicPr>
        <p:blipFill>
          <a:blip r:embed="rId5">
            <a:extLst>
              <a:ext uri="{28A0092B-C50C-407E-A947-70E740481C1C}">
                <a14:useLocalDpi xmlns:a14="http://schemas.microsoft.com/office/drawing/2010/main" val="0"/>
              </a:ext>
            </a:extLst>
          </a:blip>
          <a:srcRect l="32222" t="14983" r="29134" b="31477"/>
          <a:stretch>
            <a:fillRect/>
          </a:stretch>
        </p:blipFill>
        <p:spPr bwMode="auto">
          <a:xfrm>
            <a:off x="914400" y="2105025"/>
            <a:ext cx="2714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6" name="wall_blind_2x.wmv">
            <a:hlinkClick r:id="" action="ppaction://media"/>
          </p:cNvPr>
          <p:cNvPicPr preferRelativeResize="0">
            <a:picLocks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572000" y="2105025"/>
            <a:ext cx="41132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30"/>
          <p:cNvSpPr>
            <a:spLocks noChangeArrowheads="1"/>
          </p:cNvSpPr>
          <p:nvPr/>
        </p:nvSpPr>
        <p:spPr bwMode="auto">
          <a:xfrm>
            <a:off x="381000" y="5100638"/>
            <a:ext cx="3962400" cy="685800"/>
          </a:xfrm>
          <a:prstGeom prst="rect">
            <a:avLst/>
          </a:prstGeom>
          <a:solidFill>
            <a:schemeClr val="bg2"/>
          </a:solidFill>
          <a:ln w="28575">
            <a:solidFill>
              <a:schemeClr val="tx1"/>
            </a:solidFill>
            <a:miter lim="800000"/>
            <a:headEnd/>
            <a:tailEnd/>
          </a:ln>
        </p:spPr>
        <p:txBody>
          <a:bodyPr wrap="none" anchor="ctr"/>
          <a:lstStyle/>
          <a:p>
            <a:pPr algn="ctr"/>
            <a:endParaRPr lang="en-US">
              <a:solidFill>
                <a:schemeClr val="bg2"/>
              </a:solidFill>
            </a:endParaRPr>
          </a:p>
        </p:txBody>
      </p:sp>
      <p:sp>
        <p:nvSpPr>
          <p:cNvPr id="17418" name="Oval 31"/>
          <p:cNvSpPr>
            <a:spLocks noChangeArrowheads="1"/>
          </p:cNvSpPr>
          <p:nvPr/>
        </p:nvSpPr>
        <p:spPr bwMode="auto">
          <a:xfrm>
            <a:off x="1481138" y="5253038"/>
            <a:ext cx="609600" cy="381000"/>
          </a:xfrm>
          <a:prstGeom prst="ellipse">
            <a:avLst/>
          </a:prstGeom>
          <a:noFill/>
          <a:ln w="28575">
            <a:solidFill>
              <a:srgbClr val="D6009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Oval 32"/>
          <p:cNvSpPr>
            <a:spLocks noChangeArrowheads="1"/>
          </p:cNvSpPr>
          <p:nvPr/>
        </p:nvSpPr>
        <p:spPr bwMode="auto">
          <a:xfrm>
            <a:off x="595313" y="5334000"/>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0" name="Oval 33"/>
          <p:cNvSpPr>
            <a:spLocks noChangeArrowheads="1"/>
          </p:cNvSpPr>
          <p:nvPr/>
        </p:nvSpPr>
        <p:spPr bwMode="auto">
          <a:xfrm>
            <a:off x="747713" y="5334000"/>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1" name="Oval 34"/>
          <p:cNvSpPr>
            <a:spLocks noChangeArrowheads="1"/>
          </p:cNvSpPr>
          <p:nvPr/>
        </p:nvSpPr>
        <p:spPr bwMode="auto">
          <a:xfrm>
            <a:off x="900113" y="5334000"/>
            <a:ext cx="228600" cy="2286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2" name="Text Box 35"/>
          <p:cNvSpPr txBox="1">
            <a:spLocks noChangeArrowheads="1"/>
          </p:cNvSpPr>
          <p:nvPr/>
        </p:nvSpPr>
        <p:spPr bwMode="auto">
          <a:xfrm>
            <a:off x="385763" y="5938838"/>
            <a:ext cx="947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Dead</a:t>
            </a:r>
            <a:br>
              <a:rPr lang="en-US" sz="1200" b="1"/>
            </a:br>
            <a:r>
              <a:rPr lang="en-US" sz="1200" b="1"/>
              <a:t>Reckoned</a:t>
            </a:r>
            <a:br>
              <a:rPr lang="en-US" sz="1200" b="1"/>
            </a:br>
            <a:r>
              <a:rPr lang="en-US" sz="1200" b="1"/>
              <a:t>Path</a:t>
            </a:r>
          </a:p>
        </p:txBody>
      </p:sp>
      <p:sp>
        <p:nvSpPr>
          <p:cNvPr id="17423" name="Oval 36"/>
          <p:cNvSpPr>
            <a:spLocks noChangeArrowheads="1"/>
          </p:cNvSpPr>
          <p:nvPr/>
        </p:nvSpPr>
        <p:spPr bwMode="auto">
          <a:xfrm>
            <a:off x="2452688" y="5329238"/>
            <a:ext cx="228600" cy="228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4" name="Oval 37"/>
          <p:cNvSpPr>
            <a:spLocks noChangeArrowheads="1"/>
          </p:cNvSpPr>
          <p:nvPr/>
        </p:nvSpPr>
        <p:spPr bwMode="auto">
          <a:xfrm>
            <a:off x="2605088" y="5329238"/>
            <a:ext cx="228600" cy="228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5" name="Oval 38"/>
          <p:cNvSpPr>
            <a:spLocks noChangeArrowheads="1"/>
          </p:cNvSpPr>
          <p:nvPr/>
        </p:nvSpPr>
        <p:spPr bwMode="auto">
          <a:xfrm>
            <a:off x="2757488" y="5329238"/>
            <a:ext cx="228600" cy="228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6" name="Oval 39"/>
          <p:cNvSpPr>
            <a:spLocks noChangeArrowheads="1"/>
          </p:cNvSpPr>
          <p:nvPr/>
        </p:nvSpPr>
        <p:spPr bwMode="auto">
          <a:xfrm>
            <a:off x="3490913" y="5329238"/>
            <a:ext cx="228600" cy="2286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7" name="Oval 40"/>
          <p:cNvSpPr>
            <a:spLocks noChangeArrowheads="1"/>
          </p:cNvSpPr>
          <p:nvPr/>
        </p:nvSpPr>
        <p:spPr bwMode="auto">
          <a:xfrm>
            <a:off x="3643313" y="5329238"/>
            <a:ext cx="228600" cy="2286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8" name="Oval 41"/>
          <p:cNvSpPr>
            <a:spLocks noChangeArrowheads="1"/>
          </p:cNvSpPr>
          <p:nvPr/>
        </p:nvSpPr>
        <p:spPr bwMode="auto">
          <a:xfrm>
            <a:off x="3795713" y="5329238"/>
            <a:ext cx="228600" cy="228600"/>
          </a:xfrm>
          <a:prstGeom prst="ellipse">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9" name="Text Box 42"/>
          <p:cNvSpPr txBox="1">
            <a:spLocks noChangeArrowheads="1"/>
          </p:cNvSpPr>
          <p:nvPr/>
        </p:nvSpPr>
        <p:spPr bwMode="auto">
          <a:xfrm>
            <a:off x="2262188" y="5910263"/>
            <a:ext cx="947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Kalman</a:t>
            </a:r>
            <a:br>
              <a:rPr lang="en-US" sz="1200" b="1"/>
            </a:br>
            <a:r>
              <a:rPr lang="en-US" sz="1200" b="1"/>
              <a:t>Filtered</a:t>
            </a:r>
            <a:br>
              <a:rPr lang="en-US" sz="1200" b="1"/>
            </a:br>
            <a:r>
              <a:rPr lang="en-US" sz="1200" b="1"/>
              <a:t>Path</a:t>
            </a:r>
          </a:p>
        </p:txBody>
      </p:sp>
      <p:sp>
        <p:nvSpPr>
          <p:cNvPr id="17430" name="Text Box 43"/>
          <p:cNvSpPr txBox="1">
            <a:spLocks noChangeArrowheads="1"/>
          </p:cNvSpPr>
          <p:nvPr/>
        </p:nvSpPr>
        <p:spPr bwMode="auto">
          <a:xfrm>
            <a:off x="3124200" y="5910263"/>
            <a:ext cx="1295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LADAR</a:t>
            </a:r>
            <a:br>
              <a:rPr lang="en-US" sz="1200" b="1"/>
            </a:br>
            <a:r>
              <a:rPr lang="en-US" sz="1200" b="1"/>
              <a:t>Measurements</a:t>
            </a:r>
          </a:p>
        </p:txBody>
      </p:sp>
      <p:sp>
        <p:nvSpPr>
          <p:cNvPr id="17431" name="Text Box 44"/>
          <p:cNvSpPr txBox="1">
            <a:spLocks noChangeArrowheads="1"/>
          </p:cNvSpPr>
          <p:nvPr/>
        </p:nvSpPr>
        <p:spPr bwMode="auto">
          <a:xfrm>
            <a:off x="1285875" y="5938838"/>
            <a:ext cx="1066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lgn="ctr">
              <a:lnSpc>
                <a:spcPct val="85000"/>
              </a:lnSpc>
              <a:spcBef>
                <a:spcPct val="50000"/>
              </a:spcBef>
            </a:pPr>
            <a:r>
              <a:rPr lang="en-US" sz="1200" b="1"/>
              <a:t>Confidence</a:t>
            </a:r>
            <a:br>
              <a:rPr lang="en-US" sz="1200" b="1"/>
            </a:br>
            <a:r>
              <a:rPr lang="en-US" sz="1200" b="1"/>
              <a:t>Ellipse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1667"/>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241676"/>
                                        </p:tgtEl>
                                      </p:cBhvr>
                                    </p:cmd>
                                  </p:childTnLst>
                                </p:cTn>
                              </p:par>
                              <p:par>
                                <p:cTn id="10" presetID="1" presetClass="entr" presetSubtype="0" fill="hold" nodeType="withEffect">
                                  <p:stCondLst>
                                    <p:cond delay="25000"/>
                                  </p:stCondLst>
                                  <p:childTnLst>
                                    <p:set>
                                      <p:cBhvr>
                                        <p:cTn id="11" dur="1" fill="hold">
                                          <p:stCondLst>
                                            <p:cond delay="499"/>
                                          </p:stCondLst>
                                        </p:cTn>
                                        <p:tgtEl>
                                          <p:spTgt spid="241670"/>
                                        </p:tgtEl>
                                        <p:attrNameLst>
                                          <p:attrName>style.visibility</p:attrName>
                                        </p:attrNameLst>
                                      </p:cBhvr>
                                      <p:to>
                                        <p:strVal val="visible"/>
                                      </p:to>
                                    </p:set>
                                  </p:childTnLst>
                                </p:cTn>
                              </p:par>
                            </p:childTnLst>
                          </p:cTn>
                        </p:par>
                        <p:par>
                          <p:cTn id="12" fill="hold" nodeType="afterGroup">
                            <p:stCondLst>
                              <p:cond delay="26000"/>
                            </p:stCondLst>
                            <p:childTnLst>
                              <p:par>
                                <p:cTn id="13" presetID="1" presetClass="entr" presetSubtype="0" fill="hold" nodeType="afterEffect">
                                  <p:stCondLst>
                                    <p:cond delay="14000"/>
                                  </p:stCondLst>
                                  <p:childTnLst>
                                    <p:set>
                                      <p:cBhvr>
                                        <p:cTn id="14" dur="1" fill="hold">
                                          <p:stCondLst>
                                            <p:cond delay="499"/>
                                          </p:stCondLst>
                                        </p:cTn>
                                        <p:tgtEl>
                                          <p:spTgt spid="241671"/>
                                        </p:tgtEl>
                                        <p:attrNameLst>
                                          <p:attrName>style.visibility</p:attrName>
                                        </p:attrNameLst>
                                      </p:cBhvr>
                                      <p:to>
                                        <p:strVal val="visible"/>
                                      </p:to>
                                    </p:set>
                                  </p:childTnLst>
                                </p:cTn>
                              </p:par>
                            </p:childTnLst>
                          </p:cTn>
                        </p:par>
                        <p:par>
                          <p:cTn id="15" fill="hold" nodeType="afterGroup">
                            <p:stCondLst>
                              <p:cond delay="40500"/>
                            </p:stCondLst>
                            <p:childTnLst>
                              <p:par>
                                <p:cTn id="16" presetID="1" presetClass="entr" presetSubtype="0" fill="hold" nodeType="afterEffect">
                                  <p:stCondLst>
                                    <p:cond delay="13000"/>
                                  </p:stCondLst>
                                  <p:childTnLst>
                                    <p:set>
                                      <p:cBhvr>
                                        <p:cTn id="17" dur="1" fill="hold">
                                          <p:stCondLst>
                                            <p:cond delay="499"/>
                                          </p:stCondLst>
                                        </p:cTn>
                                        <p:tgtEl>
                                          <p:spTgt spid="241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Prev" delay="0">
                      <p:tgtEl>
                        <p:sldTgt/>
                      </p:tgtEl>
                    </p:cond>
                  </p:endCondLst>
                </p:cTn>
                <p:tgtEl>
                  <p:spTgt spid="241676"/>
                </p:tgtEl>
              </p:cMediaNode>
            </p:video>
            <p:seq concurrent="1" nextAc="seek">
              <p:cTn id="19" restart="whenNotActive" fill="hold" evtFilter="cancelBubble" nodeType="interactiveSeq">
                <p:stCondLst>
                  <p:cond evt="onClick" delay="0">
                    <p:tgtEl>
                      <p:spTgt spid="241676"/>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241676"/>
                                        </p:tgtEl>
                                      </p:cBhvr>
                                    </p:cmd>
                                  </p:childTnLst>
                                </p:cTn>
                              </p:par>
                            </p:childTnLst>
                          </p:cTn>
                        </p:par>
                      </p:childTnLst>
                    </p:cTn>
                  </p:par>
                </p:childTnLst>
              </p:cTn>
              <p:nextCondLst>
                <p:cond evt="onClick" delay="0">
                  <p:tgtEl>
                    <p:spTgt spid="24167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Code Review</a:t>
            </a:r>
          </a:p>
        </p:txBody>
      </p:sp>
      <p:sp>
        <p:nvSpPr>
          <p:cNvPr id="1843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Corner detection</a:t>
            </a:r>
          </a:p>
          <a:p>
            <a:r>
              <a:rPr lang="en-US" smtClean="0"/>
              <a:t>Kalman filter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838200"/>
            <a:ext cx="7772400" cy="1143000"/>
          </a:xfrm>
        </p:spPr>
        <p:txBody>
          <a:bodyPr/>
          <a:lstStyle/>
          <a:p>
            <a:pPr eaLnBrk="1" hangingPunct="1"/>
            <a:r>
              <a:rPr lang="en-US" smtClean="0"/>
              <a:t>Extended Kalman Filter – Dealing With Nonlinearities</a:t>
            </a:r>
          </a:p>
        </p:txBody>
      </p:sp>
      <p:sp>
        <p:nvSpPr>
          <p:cNvPr id="21507" name="Rectangle 3"/>
          <p:cNvSpPr>
            <a:spLocks noGrp="1" noChangeArrowheads="1"/>
          </p:cNvSpPr>
          <p:nvPr>
            <p:ph type="body" idx="1"/>
          </p:nvPr>
        </p:nvSpPr>
        <p:spPr bwMode="auto">
          <a:xfrm>
            <a:off x="381000" y="2209800"/>
            <a:ext cx="55626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smtClean="0"/>
              <a:t>The Kalman filter is the   optimal linear estimator</a:t>
            </a:r>
          </a:p>
          <a:p>
            <a:pPr eaLnBrk="1" hangingPunct="1">
              <a:buFontTx/>
              <a:buNone/>
            </a:pPr>
            <a:endParaRPr lang="en-US" sz="1800" baseline="-25000" smtClean="0">
              <a:cs typeface="Times New Roman" pitchFamily="18" charset="0"/>
            </a:endParaRPr>
          </a:p>
          <a:p>
            <a:pPr eaLnBrk="1" hangingPunct="1"/>
            <a:r>
              <a:rPr lang="en-US" sz="2800" smtClean="0"/>
              <a:t>The robotic system is nonlinear</a:t>
            </a:r>
          </a:p>
          <a:p>
            <a:pPr lvl="1" eaLnBrk="1" hangingPunct="1"/>
            <a:r>
              <a:rPr lang="en-US" sz="2400" smtClean="0"/>
              <a:t>System can be linearized</a:t>
            </a:r>
          </a:p>
          <a:p>
            <a:pPr lvl="1" eaLnBrk="1" hangingPunct="1"/>
            <a:r>
              <a:rPr lang="en-US" sz="2400" smtClean="0"/>
              <a:t>We will still have the best </a:t>
            </a:r>
            <a:r>
              <a:rPr lang="en-US" sz="2400" i="1" smtClean="0"/>
              <a:t>linear </a:t>
            </a:r>
            <a:r>
              <a:rPr lang="en-US" sz="2400" smtClean="0"/>
              <a:t>estimator at the estimated operating point</a:t>
            </a:r>
          </a:p>
        </p:txBody>
      </p:sp>
      <p:sp>
        <p:nvSpPr>
          <p:cNvPr id="21508" name="Text Box 7"/>
          <p:cNvSpPr txBox="1">
            <a:spLocks noChangeArrowheads="1"/>
          </p:cNvSpPr>
          <p:nvPr/>
        </p:nvSpPr>
        <p:spPr bwMode="auto">
          <a:xfrm>
            <a:off x="6858000" y="62484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12" charset="-128"/>
              </a:defRPr>
            </a:lvl1pPr>
            <a:lvl2pPr marL="742950" indent="-285750">
              <a:defRPr sz="2400">
                <a:solidFill>
                  <a:schemeClr val="tx1"/>
                </a:solidFill>
                <a:latin typeface="Arial" charset="0"/>
                <a:ea typeface="ヒラギノ角ゴ Pro W3" pitchFamily="-112" charset="-128"/>
              </a:defRPr>
            </a:lvl2pPr>
            <a:lvl3pPr marL="1143000" indent="-228600">
              <a:defRPr sz="2400">
                <a:solidFill>
                  <a:schemeClr val="tx1"/>
                </a:solidFill>
                <a:latin typeface="Arial" charset="0"/>
                <a:ea typeface="ヒラギノ角ゴ Pro W3" pitchFamily="-112" charset="-128"/>
              </a:defRPr>
            </a:lvl3pPr>
            <a:lvl4pPr marL="1600200" indent="-228600">
              <a:defRPr sz="2400">
                <a:solidFill>
                  <a:schemeClr val="tx1"/>
                </a:solidFill>
                <a:latin typeface="Arial" charset="0"/>
                <a:ea typeface="ヒラギノ角ゴ Pro W3" pitchFamily="-112" charset="-128"/>
              </a:defRPr>
            </a:lvl4pPr>
            <a:lvl5pPr marL="2057400" indent="-228600">
              <a:defRPr sz="2400">
                <a:solidFill>
                  <a:schemeClr val="tx1"/>
                </a:solidFill>
                <a:latin typeface="Arial"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12" charset="-128"/>
              </a:defRPr>
            </a:lvl9pPr>
          </a:lstStyle>
          <a:p>
            <a:pPr>
              <a:spcBef>
                <a:spcPct val="50000"/>
              </a:spcBef>
            </a:pPr>
            <a:r>
              <a:rPr lang="en-US" sz="2000">
                <a:hlinkClick r:id="" action="ppaction://noaction"/>
              </a:rPr>
              <a:t>EKF algorithm</a:t>
            </a:r>
            <a:endParaRPr lang="en-US" sz="2000"/>
          </a:p>
        </p:txBody>
      </p:sp>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94150"/>
            <a:ext cx="2438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15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81200"/>
            <a:ext cx="2438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State Space Observer or Estimator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438400"/>
                <a:ext cx="8229600" cy="3687763"/>
              </a:xfrm>
            </p:spPr>
            <p:txBody>
              <a:bodyPr/>
              <a:lstStyle/>
              <a:p>
                <a:pPr marL="0" indent="0" algn="ctr">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+1</m:t>
                              </m:r>
                            </m:sub>
                          </m:sSub>
                        </m:e>
                      </m:acc>
                      <m:r>
                        <a:rPr lang="en-US" b="0" i="1" smtClean="0">
                          <a:latin typeface="Cambria Math"/>
                        </a:rPr>
                        <m:t>=</m:t>
                      </m:r>
                      <m:r>
                        <a:rPr lang="en-US" b="0" i="1" smtClean="0">
                          <a:latin typeface="Cambria Math"/>
                        </a:rPr>
                        <m:t>𝐹</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sub>
                          </m:sSub>
                        </m:e>
                      </m:acc>
                      <m:r>
                        <a:rPr lang="en-US" b="0" i="1" smtClean="0">
                          <a:latin typeface="Cambria Math"/>
                        </a:rPr>
                        <m:t>+</m:t>
                      </m:r>
                      <m:r>
                        <a:rPr lang="en-US" b="0" i="1" smtClean="0">
                          <a:latin typeface="Cambria Math"/>
                        </a:rPr>
                        <m:t>𝐺</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𝑘</m:t>
                          </m:r>
                        </m:sub>
                      </m:sSub>
                      <m:r>
                        <a:rPr lang="en-US" b="0" i="1" smtClean="0">
                          <a:latin typeface="Cambria Math"/>
                        </a:rPr>
                        <m:t>+</m:t>
                      </m:r>
                      <m:r>
                        <a:rPr lang="en-US" b="0" i="1" smtClean="0">
                          <a:latin typeface="Cambria Math"/>
                        </a:rPr>
                        <m:t>𝐿</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𝑘</m:t>
                              </m:r>
                            </m:sub>
                          </m:sSub>
                          <m:r>
                            <a:rPr lang="en-US" b="0" i="1" smtClean="0">
                              <a:latin typeface="Cambria Math"/>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𝑘</m:t>
                                  </m:r>
                                </m:sub>
                              </m:sSub>
                            </m:e>
                          </m:acc>
                        </m:e>
                      </m:d>
                    </m:oMath>
                  </m:oMathPara>
                </a14:m>
                <a:endParaRPr lang="en-US" b="0" dirty="0" smtClean="0"/>
              </a:p>
              <a:p>
                <a:pPr marL="0" indent="0" algn="ctr">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a:rPr>
                                <m:t>𝑦</m:t>
                              </m:r>
                            </m:e>
                            <m:sub>
                              <m:r>
                                <a:rPr lang="en-US" b="0" i="1" smtClean="0">
                                  <a:latin typeface="Cambria Math"/>
                                </a:rPr>
                                <m:t>𝑘</m:t>
                              </m:r>
                            </m:sub>
                          </m:sSub>
                        </m:e>
                      </m:acc>
                      <m:r>
                        <a:rPr lang="en-US" b="0" i="1" smtClean="0">
                          <a:latin typeface="Cambria Math"/>
                        </a:rPr>
                        <m:t>=</m:t>
                      </m:r>
                      <m:r>
                        <a:rPr lang="en-US" b="0" i="1" smtClean="0">
                          <a:latin typeface="Cambria Math"/>
                        </a:rPr>
                        <m:t>𝐻</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sub>
                          </m:sSub>
                        </m:e>
                      </m:acc>
                    </m:oMath>
                  </m:oMathPara>
                </a14:m>
                <a:endParaRPr lang="en-US" dirty="0" smtClean="0"/>
              </a:p>
              <a:p>
                <a:pPr marL="0" indent="0" algn="ctr">
                  <a:buNone/>
                </a:pPr>
                <a:r>
                  <a:rPr lang="en-US" dirty="0" smtClean="0"/>
                  <a:t>Find L to meet your Design Needs</a:t>
                </a:r>
              </a:p>
              <a:p>
                <a:pPr marL="0" indent="0" algn="ctr">
                  <a:buNone/>
                </a:pPr>
                <a:r>
                  <a:rPr lang="en-US" dirty="0" smtClean="0"/>
                  <a:t>If system is Observable, poles of F-LH can be placed anywhere*.  </a:t>
                </a:r>
              </a:p>
              <a:p>
                <a:pPr marL="0" indent="0" algn="ctr">
                  <a:buNone/>
                </a:pPr>
                <a:r>
                  <a:rPr lang="en-US" i="1" dirty="0" smtClean="0"/>
                  <a:t>*Very fast poles amplify noise issues</a:t>
                </a:r>
                <a:endParaRPr lang="en-US" i="1"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438400"/>
                <a:ext cx="8229600" cy="3687763"/>
              </a:xfrm>
              <a:blipFill rotWithShape="1">
                <a:blip r:embed="rId2"/>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126844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Overview</a:t>
            </a:r>
          </a:p>
        </p:txBody>
      </p:sp>
      <p:sp>
        <p:nvSpPr>
          <p:cNvPr id="4099" name="Rectangle 5"/>
          <p:cNvSpPr>
            <a:spLocks noGrp="1" noChangeArrowheads="1"/>
          </p:cNvSpPr>
          <p:nvPr>
            <p:ph type="body" idx="1"/>
          </p:nvPr>
        </p:nvSpPr>
        <p:spPr bwMode="auto">
          <a:xfrm>
            <a:off x="762000" y="1828800"/>
            <a:ext cx="50292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System model</a:t>
            </a:r>
          </a:p>
          <a:p>
            <a:pPr eaLnBrk="1" hangingPunct="1"/>
            <a:r>
              <a:rPr lang="en-US" smtClean="0"/>
              <a:t>Problem statement</a:t>
            </a:r>
          </a:p>
          <a:p>
            <a:pPr eaLnBrk="1" hangingPunct="1"/>
            <a:r>
              <a:rPr lang="en-US" smtClean="0"/>
              <a:t>Sensor model</a:t>
            </a:r>
          </a:p>
          <a:p>
            <a:pPr eaLnBrk="1" hangingPunct="1"/>
            <a:r>
              <a:rPr lang="en-US" smtClean="0"/>
              <a:t>State estimator</a:t>
            </a:r>
          </a:p>
          <a:p>
            <a:pPr eaLnBrk="1" hangingPunct="1"/>
            <a:r>
              <a:rPr lang="en-US" smtClean="0"/>
              <a:t>Code</a:t>
            </a:r>
          </a:p>
        </p:txBody>
      </p:sp>
      <p:pic>
        <p:nvPicPr>
          <p:cNvPr id="4100" name="Picture 1032" descr="C:\tbaxter\presentationANDvideos\RobotbeautyClean.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1600200"/>
            <a:ext cx="444976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2"/>
          <p:cNvGrpSpPr>
            <a:grpSpLocks/>
          </p:cNvGrpSpPr>
          <p:nvPr/>
        </p:nvGrpSpPr>
        <p:grpSpPr bwMode="auto">
          <a:xfrm>
            <a:off x="-2819400" y="1981200"/>
            <a:ext cx="18592800" cy="990600"/>
            <a:chOff x="-1776" y="1248"/>
            <a:chExt cx="11712" cy="624"/>
          </a:xfrm>
        </p:grpSpPr>
        <p:grpSp>
          <p:nvGrpSpPr>
            <p:cNvPr id="4102" name="Group 1036"/>
            <p:cNvGrpSpPr>
              <a:grpSpLocks/>
            </p:cNvGrpSpPr>
            <p:nvPr/>
          </p:nvGrpSpPr>
          <p:grpSpPr bwMode="auto">
            <a:xfrm>
              <a:off x="-1536" y="1248"/>
              <a:ext cx="11232" cy="576"/>
              <a:chOff x="-1536" y="2112"/>
              <a:chExt cx="9552" cy="385"/>
            </a:xfrm>
          </p:grpSpPr>
          <p:sp>
            <p:nvSpPr>
              <p:cNvPr id="4105" name="AutoShape 1033"/>
              <p:cNvSpPr>
                <a:spLocks noChangeArrowheads="1"/>
              </p:cNvSpPr>
              <p:nvPr/>
            </p:nvSpPr>
            <p:spPr bwMode="auto">
              <a:xfrm rot="-5464535">
                <a:off x="671" y="-95"/>
                <a:ext cx="385" cy="4800"/>
              </a:xfrm>
              <a:custGeom>
                <a:avLst/>
                <a:gdLst>
                  <a:gd name="T0" fmla="*/ 0 w 21600"/>
                  <a:gd name="T1" fmla="*/ 118 h 21600"/>
                  <a:gd name="T2" fmla="*/ 0 w 21600"/>
                  <a:gd name="T3" fmla="*/ 237 h 21600"/>
                  <a:gd name="T4" fmla="*/ 0 w 21600"/>
                  <a:gd name="T5" fmla="*/ 118 h 21600"/>
                  <a:gd name="T6" fmla="*/ 0 w 21600"/>
                  <a:gd name="T7" fmla="*/ 0 h 21600"/>
                  <a:gd name="T8" fmla="*/ 0 60000 65536"/>
                  <a:gd name="T9" fmla="*/ 0 60000 65536"/>
                  <a:gd name="T10" fmla="*/ 0 60000 65536"/>
                  <a:gd name="T11" fmla="*/ 0 60000 65536"/>
                  <a:gd name="T12" fmla="*/ 7181 w 21600"/>
                  <a:gd name="T13" fmla="*/ 7200 h 21600"/>
                  <a:gd name="T14" fmla="*/ 14419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FF33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4106" name="Rectangle 1034"/>
              <p:cNvSpPr>
                <a:spLocks noChangeArrowheads="1"/>
              </p:cNvSpPr>
              <p:nvPr/>
            </p:nvSpPr>
            <p:spPr bwMode="auto">
              <a:xfrm>
                <a:off x="3216" y="2112"/>
                <a:ext cx="480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
          <p:nvSpPr>
            <p:cNvPr id="4103" name="Oval 1037"/>
            <p:cNvSpPr>
              <a:spLocks noChangeArrowheads="1"/>
            </p:cNvSpPr>
            <p:nvPr/>
          </p:nvSpPr>
          <p:spPr bwMode="auto">
            <a:xfrm>
              <a:off x="-1776" y="1296"/>
              <a:ext cx="576" cy="576"/>
            </a:xfrm>
            <a:prstGeom prst="ellipse">
              <a:avLst/>
            </a:prstGeom>
            <a:solidFill>
              <a:srgbClr val="D40404"/>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4104" name="Oval 1039"/>
            <p:cNvSpPr>
              <a:spLocks noChangeArrowheads="1"/>
            </p:cNvSpPr>
            <p:nvPr/>
          </p:nvSpPr>
          <p:spPr bwMode="auto">
            <a:xfrm>
              <a:off x="9360" y="1248"/>
              <a:ext cx="576" cy="57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A 1-Dimensional Sensor Fusion Problem</a:t>
            </a:r>
          </a:p>
        </p:txBody>
      </p:sp>
      <p:sp>
        <p:nvSpPr>
          <p:cNvPr id="5123" name="Content Placeholder 2"/>
          <p:cNvSpPr>
            <a:spLocks noGrp="1"/>
          </p:cNvSpPr>
          <p:nvPr>
            <p:ph idx="1"/>
          </p:nvPr>
        </p:nvSpPr>
        <p:spPr bwMode="auto">
          <a:xfrm>
            <a:off x="457200" y="1828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Given two measurements of the same state x, find the “best” value to assign to x and a measure of confidence in that new x value.  </a:t>
            </a:r>
          </a:p>
          <a:p>
            <a:r>
              <a:rPr lang="en-US" sz="2800" dirty="0" smtClean="0"/>
              <a:t>Use Normal distributions to define our measurements and “best” estimate of our states.  N(mean, variance).  The mean is the value for state x and variance is our trust in this value where smaller variance indicates larger trust.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1800" dirty="0" smtClean="0"/>
                  <a:t>	For this simple example, using our robot, let’s assume that we apply the same control effort to both motors and in doing so the robot travels in a straight line.  We then can form a kinematic State Space model of the distance the robot is away from the front wall:</a:t>
                </a:r>
              </a:p>
              <a:p>
                <a:pPr marL="0" indent="0" algn="ctr">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a:rPr>
                            <m:t>𝑥</m:t>
                          </m:r>
                        </m:e>
                        <m:sub>
                          <m:r>
                            <a:rPr lang="en-US" sz="1800" b="0" i="1" smtClean="0">
                              <a:latin typeface="Cambria Math"/>
                            </a:rPr>
                            <m:t>𝑘</m:t>
                          </m:r>
                          <m:r>
                            <a:rPr lang="en-US" sz="1800" b="0" i="1" smtClean="0">
                              <a:latin typeface="Cambria Math"/>
                            </a:rPr>
                            <m:t>+1</m:t>
                          </m:r>
                        </m:sub>
                      </m:sSub>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𝑥</m:t>
                          </m:r>
                        </m:e>
                        <m:sub>
                          <m:r>
                            <a:rPr lang="en-US" sz="1800" b="0" i="1" smtClean="0">
                              <a:latin typeface="Cambria Math"/>
                            </a:rPr>
                            <m:t>𝑘</m:t>
                          </m:r>
                        </m:sub>
                      </m:sSub>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𝑣</m:t>
                          </m:r>
                        </m:e>
                        <m:sub>
                          <m:r>
                            <a:rPr lang="en-US" sz="1800" b="0" i="1" smtClean="0">
                              <a:latin typeface="Cambria Math"/>
                            </a:rPr>
                            <m:t>𝑘</m:t>
                          </m:r>
                        </m:sub>
                      </m:sSub>
                      <m:r>
                        <a:rPr lang="en-US" sz="1800" b="0" i="1" smtClean="0">
                          <a:latin typeface="Cambria Math"/>
                          <a:ea typeface="Cambria Math"/>
                        </a:rPr>
                        <m:t>∆</m:t>
                      </m:r>
                      <m:r>
                        <a:rPr lang="en-US" sz="1800" b="0" i="1" smtClean="0">
                          <a:latin typeface="Cambria Math"/>
                          <a:ea typeface="Cambria Math"/>
                        </a:rPr>
                        <m:t>𝑡</m:t>
                      </m:r>
                      <m:r>
                        <a:rPr lang="en-US" sz="1800" b="0" i="1" smtClean="0">
                          <a:latin typeface="Cambria Math"/>
                          <a:ea typeface="Cambria Math"/>
                        </a:rPr>
                        <m:t>+</m:t>
                      </m:r>
                      <m:sSub>
                        <m:sSubPr>
                          <m:ctrlPr>
                            <a:rPr lang="en-US" sz="1800" b="0" i="1" smtClean="0">
                              <a:latin typeface="Cambria Math" panose="02040503050406030204" pitchFamily="18" charset="0"/>
                              <a:ea typeface="Cambria Math"/>
                            </a:rPr>
                          </m:ctrlPr>
                        </m:sSubPr>
                        <m:e>
                          <m:r>
                            <a:rPr lang="en-US" sz="1800" b="0" i="1" smtClean="0">
                              <a:latin typeface="Cambria Math"/>
                              <a:ea typeface="Cambria Math"/>
                            </a:rPr>
                            <m:t>𝑞</m:t>
                          </m:r>
                        </m:e>
                        <m:sub>
                          <m:r>
                            <a:rPr lang="en-US" sz="1800" b="0" i="1" smtClean="0">
                              <a:latin typeface="Cambria Math"/>
                              <a:ea typeface="Cambria Math"/>
                            </a:rPr>
                            <m:t>𝑘</m:t>
                          </m:r>
                        </m:sub>
                      </m:sSub>
                    </m:oMath>
                  </m:oMathPara>
                </a14:m>
                <a:endParaRPr lang="en-US" sz="1800" dirty="0" smtClean="0"/>
              </a:p>
              <a:p>
                <a:pPr marL="0" indent="0">
                  <a:buNone/>
                </a:pPr>
                <a:r>
                  <a:rPr lang="en-US" sz="1800" dirty="0" smtClean="0"/>
                  <a:t>	x is the robot’s distance from the wall, v is the robot’s velocity and q is the system uncertainty or noise.   After driving the robot many times up to this front wall and collecting and analyzing the data, you find that the variance of the state estimation is 0.5.  Doing a similar run of tests using the ultrasonic sensor and the LADAR you find that the variance of the ultrasonic distance measurement is 1.0 and the variance of the LADAR measurement is 0.1.  Then picking one point in time of the robot’s travel to the front wall you find that the model gives you a reading of 2 and the ultrasonic sensor gives you a reading of 4 and the LADAR gives you a reading of 5.</a:t>
                </a:r>
              </a:p>
              <a:p>
                <a:pPr marL="0" indent="0">
                  <a:buNone/>
                </a:pPr>
                <a:r>
                  <a:rPr lang="en-US" sz="1800" b="1" dirty="0" smtClean="0"/>
                  <a:t>With out knowing anything about </a:t>
                </a:r>
                <a:r>
                  <a:rPr lang="en-US" sz="1800" b="1" dirty="0" err="1" smtClean="0"/>
                  <a:t>Kalman</a:t>
                </a:r>
                <a:r>
                  <a:rPr lang="en-US" sz="1800" b="1" dirty="0" smtClean="0"/>
                  <a:t> filtering, how would you “fuse” this data at this point in time?  </a:t>
                </a:r>
                <a:r>
                  <a:rPr lang="en-US" sz="1800" dirty="0" smtClean="0"/>
                  <a:t>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1111" b="-3504"/>
                </a:stretch>
              </a:blipFill>
            </p:spPr>
            <p:txBody>
              <a:bodyPr/>
              <a:lstStyle/>
              <a:p>
                <a:r>
                  <a:rPr lang="en-US">
                    <a:noFill/>
                  </a:rPr>
                  <a:t> </a:t>
                </a:r>
              </a:p>
            </p:txBody>
          </p:sp>
        </mc:Fallback>
      </mc:AlternateContent>
    </p:spTree>
    <p:extLst>
      <p:ext uri="{BB962C8B-B14F-4D97-AF65-F5344CB8AC3E}">
        <p14:creationId xmlns:p14="http://schemas.microsoft.com/office/powerpoint/2010/main" val="40315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Example</a:t>
            </a:r>
            <a:endParaRPr lang="en-US" dirty="0"/>
          </a:p>
        </p:txBody>
      </p:sp>
      <p:sp>
        <p:nvSpPr>
          <p:cNvPr id="3" name="Content Placeholder 2"/>
          <p:cNvSpPr>
            <a:spLocks noGrp="1"/>
          </p:cNvSpPr>
          <p:nvPr>
            <p:ph idx="1"/>
          </p:nvPr>
        </p:nvSpPr>
        <p:spPr/>
        <p:txBody>
          <a:bodyPr/>
          <a:lstStyle/>
          <a:p>
            <a:r>
              <a:rPr lang="en-US" dirty="0" smtClean="0"/>
              <a:t>First “fuse” the model’s prediction with the Ultrasonic data and come up with a new “best” distance and value of trust.</a:t>
            </a:r>
          </a:p>
          <a:p>
            <a:r>
              <a:rPr lang="en-US" dirty="0" smtClean="0"/>
              <a:t>Second “fuse” the new “best” distance and value of trust with the LADAR data.  </a:t>
            </a:r>
          </a:p>
          <a:p>
            <a:endParaRPr lang="en-US" dirty="0"/>
          </a:p>
          <a:p>
            <a:r>
              <a:rPr lang="en-US" dirty="0" smtClean="0"/>
              <a:t>Since we trust the system model twice as much as the Ultrasonic measurement how could we combine the two?</a:t>
            </a:r>
            <a:endParaRPr lang="en-US" dirty="0"/>
          </a:p>
        </p:txBody>
      </p:sp>
    </p:spTree>
    <p:extLst>
      <p:ext uri="{BB962C8B-B14F-4D97-AF65-F5344CB8AC3E}">
        <p14:creationId xmlns:p14="http://schemas.microsoft.com/office/powerpoint/2010/main" val="3386715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a:rPr lang="en-US" sz="1600" b="0" i="1" smtClean="0">
                          <a:latin typeface="Cambria Math"/>
                        </a:rPr>
                        <m:t>𝑥𝑏𝑒𝑠𝑡</m:t>
                      </m:r>
                      <m:r>
                        <a:rPr lang="en-US" sz="1600" b="0" i="1" smtClean="0">
                          <a:latin typeface="Cambria Math"/>
                        </a:rPr>
                        <m:t>= </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𝑚𝑜𝑑𝑒𝑙</m:t>
                              </m:r>
                            </m:sub>
                          </m:sSub>
                          <m:r>
                            <a:rPr lang="en-US" sz="1600" b="0" i="1" smtClean="0">
                              <a:latin typeface="Cambria Math"/>
                            </a:rPr>
                            <m:t>(</m:t>
                          </m:r>
                          <m:f>
                            <m:fPr>
                              <m:type m:val="skw"/>
                              <m:ctrlPr>
                                <a:rPr lang="en-US" sz="1600" b="0" i="1" smtClean="0">
                                  <a:latin typeface="Cambria Math" panose="02040503050406030204" pitchFamily="18" charset="0"/>
                                </a:rPr>
                              </m:ctrlPr>
                            </m:fPr>
                            <m:num>
                              <m:r>
                                <a:rPr lang="en-US" sz="1600" b="0" i="1" smtClean="0">
                                  <a:latin typeface="Cambria Math"/>
                                </a:rPr>
                                <m:t>1</m:t>
                              </m:r>
                            </m:num>
                            <m:den>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𝑚𝑜𝑑𝑒𝑙</m:t>
                                  </m:r>
                                </m:sub>
                              </m:sSub>
                            </m:den>
                          </m:f>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𝑢𝑠</m:t>
                              </m:r>
                            </m:sub>
                          </m:sSub>
                          <m:r>
                            <a:rPr lang="en-US" sz="1600" b="0" i="1" smtClean="0">
                              <a:latin typeface="Cambria Math"/>
                            </a:rPr>
                            <m:t>(</m:t>
                          </m:r>
                          <m:f>
                            <m:fPr>
                              <m:type m:val="skw"/>
                              <m:ctrlPr>
                                <a:rPr lang="en-US" sz="1600" b="0" i="1" smtClean="0">
                                  <a:latin typeface="Cambria Math" panose="02040503050406030204" pitchFamily="18" charset="0"/>
                                </a:rPr>
                              </m:ctrlPr>
                            </m:fPr>
                            <m:num>
                              <m:r>
                                <a:rPr lang="en-US" sz="1600" b="0" i="1" smtClean="0">
                                  <a:latin typeface="Cambria Math"/>
                                </a:rPr>
                                <m:t>1</m:t>
                              </m:r>
                            </m:num>
                            <m:den>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𝑢𝑠</m:t>
                                  </m:r>
                                </m:sub>
                              </m:sSub>
                            </m:den>
                          </m:f>
                          <m:r>
                            <a:rPr lang="en-US" sz="1600" b="0" i="1" smtClean="0">
                              <a:latin typeface="Cambria Math"/>
                            </a:rPr>
                            <m:t>)</m:t>
                          </m:r>
                        </m:num>
                        <m:den>
                          <m:f>
                            <m:fPr>
                              <m:type m:val="skw"/>
                              <m:ctrlPr>
                                <a:rPr lang="en-US" sz="1600" b="0" i="1" smtClean="0">
                                  <a:latin typeface="Cambria Math" panose="02040503050406030204" pitchFamily="18" charset="0"/>
                                </a:rPr>
                              </m:ctrlPr>
                            </m:fPr>
                            <m:num>
                              <m:r>
                                <a:rPr lang="en-US" sz="1600" b="0" i="1" smtClean="0">
                                  <a:latin typeface="Cambria Math"/>
                                </a:rPr>
                                <m:t>1</m:t>
                              </m:r>
                            </m:num>
                            <m:den>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𝑚𝑜𝑑𝑒𝑙</m:t>
                                  </m:r>
                                </m:sub>
                              </m:sSub>
                            </m:den>
                          </m:f>
                          <m:r>
                            <a:rPr lang="en-US" sz="1600" b="0" i="1" smtClean="0">
                              <a:latin typeface="Cambria Math"/>
                            </a:rPr>
                            <m:t>+</m:t>
                          </m:r>
                          <m:f>
                            <m:fPr>
                              <m:type m:val="skw"/>
                              <m:ctrlPr>
                                <a:rPr lang="en-US" sz="1600" b="0" i="1" smtClean="0">
                                  <a:latin typeface="Cambria Math" panose="02040503050406030204" pitchFamily="18" charset="0"/>
                                </a:rPr>
                              </m:ctrlPr>
                            </m:fPr>
                            <m:num>
                              <m:r>
                                <a:rPr lang="en-US" sz="1600" b="0" i="1" smtClean="0">
                                  <a:latin typeface="Cambria Math"/>
                                </a:rPr>
                                <m:t>1</m:t>
                              </m:r>
                            </m:num>
                            <m:den>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𝑢𝑠</m:t>
                                  </m:r>
                                </m:sub>
                              </m:sSub>
                            </m:den>
                          </m:f>
                        </m:den>
                      </m:f>
                    </m:oMath>
                  </m:oMathPara>
                </a14:m>
                <a:endParaRPr lang="en-US" sz="1600" b="0" dirty="0" smtClean="0"/>
              </a:p>
              <a:p>
                <a:pPr marL="0" indent="0" algn="ctr">
                  <a:buNone/>
                </a:pPr>
                <a:endParaRPr lang="en-US" sz="1600" b="0" dirty="0" smtClean="0"/>
              </a:p>
              <a:p>
                <a:pPr marL="0" indent="0" algn="ctr">
                  <a:buNone/>
                </a:pPr>
                <a:r>
                  <a:rPr lang="en-US" sz="1600" dirty="0" smtClean="0"/>
                  <a:t> </a:t>
                </a:r>
                <a14:m>
                  <m:oMath xmlns:m="http://schemas.openxmlformats.org/officeDocument/2006/math">
                    <m:r>
                      <a:rPr lang="en-US" sz="1600" b="0" i="1" dirty="0" smtClean="0">
                        <a:latin typeface="Cambria Math"/>
                      </a:rPr>
                      <m:t>𝑣𝑎𝑟𝑏𝑒𝑠𝑡</m:t>
                    </m:r>
                    <m:r>
                      <a:rPr lang="en-US" sz="1600" b="0" i="1" dirty="0" smtClean="0">
                        <a:latin typeface="Cambria Math"/>
                      </a:rPr>
                      <m:t>=</m:t>
                    </m:r>
                    <m:sSub>
                      <m:sSubPr>
                        <m:ctrlPr>
                          <a:rPr lang="en-US" sz="1600" b="0" i="1" dirty="0" smtClean="0">
                            <a:latin typeface="Cambria Math" panose="02040503050406030204" pitchFamily="18" charset="0"/>
                          </a:rPr>
                        </m:ctrlPr>
                      </m:sSubPr>
                      <m:e>
                        <m:r>
                          <a:rPr lang="en-US" sz="1600" b="0" i="1" dirty="0" smtClean="0">
                            <a:latin typeface="Cambria Math"/>
                          </a:rPr>
                          <m:t>𝑣𝑎𝑟</m:t>
                        </m:r>
                      </m:e>
                      <m:sub>
                        <m:r>
                          <a:rPr lang="en-US" sz="1600" b="0" i="1" dirty="0" smtClean="0">
                            <a:latin typeface="Cambria Math"/>
                          </a:rPr>
                          <m:t>𝑚𝑜𝑑𝑒𝑙</m:t>
                        </m:r>
                      </m:sub>
                    </m:sSub>
                    <m:r>
                      <a:rPr lang="en-US" sz="1600" b="0" i="1" dirty="0" smtClean="0">
                        <a:latin typeface="Cambria Math"/>
                      </a:rPr>
                      <m:t>(</m:t>
                    </m:r>
                    <m:f>
                      <m:fPr>
                        <m:type m:val="skw"/>
                        <m:ctrlPr>
                          <a:rPr lang="en-US" sz="1600" b="0" i="1" dirty="0" smtClean="0">
                            <a:latin typeface="Cambria Math" panose="02040503050406030204" pitchFamily="18" charset="0"/>
                          </a:rPr>
                        </m:ctrlPr>
                      </m:fPr>
                      <m:num>
                        <m:sSub>
                          <m:sSubPr>
                            <m:ctrlPr>
                              <a:rPr lang="en-US" sz="1600" b="0" i="1" dirty="0" smtClean="0">
                                <a:latin typeface="Cambria Math" panose="02040503050406030204" pitchFamily="18" charset="0"/>
                              </a:rPr>
                            </m:ctrlPr>
                          </m:sSubPr>
                          <m:e>
                            <m:r>
                              <a:rPr lang="en-US" sz="1600" b="0" i="1" dirty="0" smtClean="0">
                                <a:latin typeface="Cambria Math"/>
                              </a:rPr>
                              <m:t>𝑣𝑎𝑟</m:t>
                            </m:r>
                          </m:e>
                          <m:sub>
                            <m:r>
                              <a:rPr lang="en-US" sz="1600" b="0" i="1" dirty="0" smtClean="0">
                                <a:latin typeface="Cambria Math"/>
                              </a:rPr>
                              <m:t>𝑢𝑠</m:t>
                            </m:r>
                          </m:sub>
                        </m:sSub>
                      </m:num>
                      <m:den>
                        <m:sSub>
                          <m:sSubPr>
                            <m:ctrlPr>
                              <a:rPr lang="en-US" sz="1600" b="0" i="1" dirty="0" smtClean="0">
                                <a:latin typeface="Cambria Math" panose="02040503050406030204" pitchFamily="18" charset="0"/>
                              </a:rPr>
                            </m:ctrlPr>
                          </m:sSubPr>
                          <m:e>
                            <m:r>
                              <a:rPr lang="en-US" sz="1600" b="0" i="1" dirty="0" smtClean="0">
                                <a:latin typeface="Cambria Math"/>
                              </a:rPr>
                              <m:t>(</m:t>
                            </m:r>
                            <m:r>
                              <a:rPr lang="en-US" sz="1600" b="0" i="1" dirty="0" smtClean="0">
                                <a:latin typeface="Cambria Math"/>
                              </a:rPr>
                              <m:t>𝑣𝑎𝑟</m:t>
                            </m:r>
                          </m:e>
                          <m:sub>
                            <m:r>
                              <a:rPr lang="en-US" sz="1600" b="0" i="1" dirty="0" smtClean="0">
                                <a:latin typeface="Cambria Math"/>
                              </a:rPr>
                              <m:t>𝑚𝑜𝑑𝑒𝑙</m:t>
                            </m:r>
                          </m:sub>
                        </m:sSub>
                        <m:r>
                          <a:rPr lang="en-US" sz="1600" b="0" i="1" dirty="0" smtClean="0">
                            <a:latin typeface="Cambria Math"/>
                          </a:rPr>
                          <m:t>+</m:t>
                        </m:r>
                        <m:sSub>
                          <m:sSubPr>
                            <m:ctrlPr>
                              <a:rPr lang="en-US" sz="1600" b="0" i="1" dirty="0" smtClean="0">
                                <a:latin typeface="Cambria Math" panose="02040503050406030204" pitchFamily="18" charset="0"/>
                              </a:rPr>
                            </m:ctrlPr>
                          </m:sSubPr>
                          <m:e>
                            <m:r>
                              <a:rPr lang="en-US" sz="1600" b="0" i="1" dirty="0" smtClean="0">
                                <a:latin typeface="Cambria Math"/>
                              </a:rPr>
                              <m:t>𝑣𝑎𝑟</m:t>
                            </m:r>
                          </m:e>
                          <m:sub>
                            <m:r>
                              <a:rPr lang="en-US" sz="1600" b="0" i="1" dirty="0" smtClean="0">
                                <a:latin typeface="Cambria Math"/>
                              </a:rPr>
                              <m:t>𝑢𝑠</m:t>
                            </m:r>
                          </m:sub>
                        </m:sSub>
                        <m:r>
                          <a:rPr lang="en-US" sz="1600" b="0" i="1" dirty="0" smtClean="0">
                            <a:latin typeface="Cambria Math"/>
                          </a:rPr>
                          <m:t>)</m:t>
                        </m:r>
                      </m:den>
                    </m:f>
                    <m:r>
                      <a:rPr lang="en-US" sz="1600" b="0" i="1" dirty="0" smtClean="0">
                        <a:latin typeface="Cambria Math"/>
                      </a:rPr>
                      <m:t>)</m:t>
                    </m:r>
                  </m:oMath>
                </a14:m>
                <a:r>
                  <a:rPr lang="en-US" sz="1600" dirty="0" smtClean="0"/>
                  <a:t> </a:t>
                </a:r>
              </a:p>
              <a:p>
                <a:pPr marL="0" indent="0" algn="ctr">
                  <a:buNone/>
                </a:pPr>
                <a:endParaRPr lang="en-US" sz="1600" dirty="0"/>
              </a:p>
              <a:p>
                <a:pPr marL="0" indent="0" algn="ctr">
                  <a:buNone/>
                </a:pPr>
                <a:r>
                  <a:rPr lang="en-US" sz="1600" dirty="0" smtClean="0"/>
                  <a:t>Doing some algebra and organizing into a nice form:</a:t>
                </a:r>
              </a:p>
              <a:p>
                <a:pPr marL="0" indent="0" algn="ctr">
                  <a:buNone/>
                </a:pPr>
                <a:endParaRPr lang="en-US" sz="1600" dirty="0" smtClean="0"/>
              </a:p>
              <a:p>
                <a:pPr marL="0" indent="0" algn="ctr">
                  <a:buNone/>
                </a:pPr>
                <a14:m>
                  <m:oMathPara xmlns:m="http://schemas.openxmlformats.org/officeDocument/2006/math">
                    <m:oMathParaPr>
                      <m:jc m:val="centerGroup"/>
                    </m:oMathParaPr>
                    <m:oMath xmlns:m="http://schemas.openxmlformats.org/officeDocument/2006/math">
                      <m:r>
                        <a:rPr lang="en-US" sz="1600" b="0" i="1" smtClean="0">
                          <a:latin typeface="Cambria Math"/>
                        </a:rPr>
                        <m:t>𝑥𝑏𝑒𝑠𝑡</m:t>
                      </m:r>
                      <m:r>
                        <a:rPr lang="en-US" sz="1600" b="0" i="1" smtClean="0">
                          <a:latin typeface="Cambria Math"/>
                        </a:rPr>
                        <m:t>= </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𝑚𝑜𝑑𝑒𝑙</m:t>
                          </m:r>
                        </m:sub>
                      </m:sSub>
                      <m:r>
                        <a:rPr lang="en-US" sz="1600" b="0" i="1" smtClean="0">
                          <a:latin typeface="Cambria Math"/>
                        </a:rPr>
                        <m:t>+</m:t>
                      </m:r>
                      <m:r>
                        <a:rPr lang="en-US" sz="1600" b="0" i="1" smtClean="0">
                          <a:latin typeface="Cambria Math"/>
                        </a:rPr>
                        <m:t>𝐾</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𝑢𝑠</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𝑚𝑜𝑑𝑒𝑙</m:t>
                              </m:r>
                            </m:sub>
                          </m:sSub>
                        </m:e>
                      </m:d>
                      <m:r>
                        <a:rPr lang="en-US" sz="1600" b="0" i="0" smtClean="0">
                          <a:latin typeface="Cambria Math"/>
                        </a:rPr>
                        <m:t> </m:t>
                      </m:r>
                    </m:oMath>
                  </m:oMathPara>
                </a14:m>
                <a:endParaRPr lang="en-US" sz="1600" b="0" i="0" dirty="0" smtClean="0">
                  <a:latin typeface="Cambria Math"/>
                </a:endParaRPr>
              </a:p>
              <a:p>
                <a:pPr marL="0" indent="0" algn="ctr">
                  <a:buNone/>
                </a:pPr>
                <a:endParaRPr lang="en-US" sz="1600" b="0" i="1" dirty="0" smtClean="0">
                  <a:latin typeface="Cambria Math"/>
                </a:endParaRPr>
              </a:p>
              <a:p>
                <a:pPr marL="0" indent="0" algn="ctr">
                  <a:buNone/>
                </a:pPr>
                <a14:m>
                  <m:oMathPara xmlns:m="http://schemas.openxmlformats.org/officeDocument/2006/math">
                    <m:oMathParaPr>
                      <m:jc m:val="centerGroup"/>
                    </m:oMathParaPr>
                    <m:oMath xmlns:m="http://schemas.openxmlformats.org/officeDocument/2006/math">
                      <m:r>
                        <a:rPr lang="en-US" sz="1600" b="0" i="1" dirty="0" smtClean="0">
                          <a:latin typeface="Cambria Math"/>
                        </a:rPr>
                        <m:t>𝑣𝑎𝑟𝑏𝑒𝑠𝑡</m:t>
                      </m:r>
                      <m:r>
                        <a:rPr lang="en-US" sz="1600" b="0" i="1" dirty="0" smtClean="0">
                          <a:latin typeface="Cambria Math"/>
                        </a:rPr>
                        <m:t>=</m:t>
                      </m:r>
                      <m:d>
                        <m:dPr>
                          <m:ctrlPr>
                            <a:rPr lang="en-US" sz="1600" b="0" i="1" dirty="0" smtClean="0">
                              <a:latin typeface="Cambria Math" panose="02040503050406030204" pitchFamily="18" charset="0"/>
                            </a:rPr>
                          </m:ctrlPr>
                        </m:dPr>
                        <m:e>
                          <m:r>
                            <a:rPr lang="en-US" sz="1600" b="0" i="1" dirty="0" smtClean="0">
                              <a:latin typeface="Cambria Math"/>
                            </a:rPr>
                            <m:t>1−</m:t>
                          </m:r>
                          <m:r>
                            <a:rPr lang="en-US" sz="1600" b="0" i="1" dirty="0" smtClean="0">
                              <a:latin typeface="Cambria Math"/>
                            </a:rPr>
                            <m:t>𝐾</m:t>
                          </m:r>
                        </m:e>
                      </m:d>
                      <m:sSub>
                        <m:sSubPr>
                          <m:ctrlPr>
                            <a:rPr lang="en-US" sz="1600" b="0" i="1" dirty="0" smtClean="0">
                              <a:latin typeface="Cambria Math" panose="02040503050406030204" pitchFamily="18" charset="0"/>
                            </a:rPr>
                          </m:ctrlPr>
                        </m:sSubPr>
                        <m:e>
                          <m:r>
                            <a:rPr lang="en-US" sz="1600" b="0" i="1" dirty="0" smtClean="0">
                              <a:latin typeface="Cambria Math"/>
                            </a:rPr>
                            <m:t>𝑣𝑎𝑟</m:t>
                          </m:r>
                        </m:e>
                        <m:sub>
                          <m:r>
                            <a:rPr lang="en-US" sz="1600" b="0" i="1" dirty="0" smtClean="0">
                              <a:latin typeface="Cambria Math"/>
                            </a:rPr>
                            <m:t>𝑚𝑜𝑑𝑒𝑙</m:t>
                          </m:r>
                        </m:sub>
                      </m:sSub>
                    </m:oMath>
                  </m:oMathPara>
                </a14:m>
                <a:endParaRPr lang="en-US" sz="1600" b="0" dirty="0" smtClean="0"/>
              </a:p>
              <a:p>
                <a:pPr marL="0" indent="0" algn="ctr">
                  <a:buNone/>
                </a:pPr>
                <a:endParaRPr lang="en-US" sz="1600" dirty="0" smtClean="0"/>
              </a:p>
              <a:p>
                <a:pPr marL="0" indent="0" algn="ctr">
                  <a:buNone/>
                </a:pPr>
                <a:r>
                  <a:rPr lang="en-US" sz="1600" dirty="0" smtClean="0"/>
                  <a:t>where </a:t>
                </a:r>
                <a14:m>
                  <m:oMath xmlns:m="http://schemas.openxmlformats.org/officeDocument/2006/math">
                    <m:r>
                      <a:rPr lang="en-US" sz="1600" b="0" i="1" smtClean="0">
                        <a:latin typeface="Cambria Math"/>
                      </a:rPr>
                      <m:t>𝐾</m:t>
                    </m:r>
                    <m:r>
                      <a:rPr lang="en-US" sz="1600" b="0" i="1" smtClean="0">
                        <a:latin typeface="Cambria Math"/>
                      </a:rPr>
                      <m:t>= </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𝑚𝑜𝑑𝑒𝑙</m:t>
                            </m:r>
                          </m:sub>
                        </m:sSub>
                      </m:num>
                      <m:den>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𝑚𝑜𝑑𝑒𝑙</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𝑣𝑎𝑟</m:t>
                            </m:r>
                          </m:e>
                          <m:sub>
                            <m:r>
                              <a:rPr lang="en-US" sz="1600" b="0" i="1" smtClean="0">
                                <a:latin typeface="Cambria Math"/>
                              </a:rPr>
                              <m:t>𝑢𝑠</m:t>
                            </m:r>
                          </m:sub>
                        </m:sSub>
                      </m:den>
                    </m:f>
                  </m:oMath>
                </a14:m>
                <a:endParaRPr lang="en-US" sz="1600" b="0" dirty="0" smtClean="0"/>
              </a:p>
              <a:p>
                <a:pPr marL="0" indent="0" algn="ctr">
                  <a:buNone/>
                </a:pPr>
                <a:endParaRPr lang="en-US" sz="1600" dirty="0" smtClean="0"/>
              </a:p>
              <a:p>
                <a:pPr marL="0" indent="0" algn="ctr">
                  <a:buNone/>
                </a:pPr>
                <a:r>
                  <a:rPr lang="en-US" sz="1600" dirty="0" smtClean="0"/>
                  <a:t>Show </a:t>
                </a:r>
                <a:r>
                  <a:rPr lang="en-US" sz="1600" dirty="0" err="1" smtClean="0"/>
                  <a:t>ProbExample.m</a:t>
                </a:r>
                <a:r>
                  <a:rPr lang="en-US" sz="1600" dirty="0" smtClean="0"/>
                  <a:t> in </a:t>
                </a:r>
                <a:r>
                  <a:rPr lang="en-US" sz="1600" dirty="0" err="1" smtClean="0"/>
                  <a:t>Matlab</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513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1-D Example in </a:t>
            </a:r>
            <a:r>
              <a:rPr lang="en-US" dirty="0" err="1" smtClean="0"/>
              <a:t>Kalman</a:t>
            </a:r>
            <a:r>
              <a:rPr lang="en-US" dirty="0" smtClean="0"/>
              <a:t> Filter Form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a:rPr>
                                <m:t>𝑥</m:t>
                              </m:r>
                            </m:e>
                          </m:acc>
                        </m:e>
                        <m:sub>
                          <m:r>
                            <a:rPr lang="en-US" sz="2800" b="0" i="1" smtClean="0">
                              <a:latin typeface="Cambria Math"/>
                            </a:rPr>
                            <m:t>𝑘</m:t>
                          </m:r>
                          <m:r>
                            <a:rPr lang="en-US" sz="2800" b="0" i="1" smtClean="0">
                              <a:latin typeface="Cambria Math"/>
                            </a:rPr>
                            <m:t>+1|</m:t>
                          </m:r>
                          <m:r>
                            <a:rPr lang="en-US" sz="2800" b="0" i="1" smtClean="0">
                              <a:latin typeface="Cambria Math"/>
                            </a:rPr>
                            <m:t>𝑘</m:t>
                          </m:r>
                        </m:sub>
                      </m:sSub>
                      <m:r>
                        <a:rPr lang="en-US" sz="2800" i="1" smtClean="0">
                          <a:latin typeface="Cambria Math"/>
                        </a:rPr>
                        <m:t>= </m:t>
                      </m:r>
                      <m:sSub>
                        <m:sSubPr>
                          <m:ctrlPr>
                            <a:rPr lang="en-US" sz="2800" i="1">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a:rPr>
                                <m:t>𝑥</m:t>
                              </m:r>
                            </m:e>
                          </m:acc>
                        </m:e>
                        <m:sub>
                          <m:r>
                            <a:rPr lang="en-US" sz="2800" b="0" i="1" smtClean="0">
                              <a:latin typeface="Cambria Math"/>
                            </a:rPr>
                            <m:t>𝑘</m:t>
                          </m:r>
                          <m:r>
                            <a:rPr lang="en-US" sz="2800" b="0" i="1" smtClean="0">
                              <a:latin typeface="Cambria Math"/>
                            </a:rPr>
                            <m:t>|</m:t>
                          </m:r>
                          <m:r>
                            <a:rPr lang="en-US" sz="2800" b="0" i="1" smtClean="0">
                              <a:latin typeface="Cambria Math"/>
                            </a:rPr>
                            <m:t>𝑘</m:t>
                          </m:r>
                        </m:sub>
                      </m:sSub>
                      <m:r>
                        <a:rPr lang="en-US" sz="2800" b="0" i="1" smtClean="0">
                          <a:latin typeface="Cambria Math" panose="02040503050406030204" pitchFamily="18" charset="0"/>
                        </a:rPr>
                        <m:t>−</m:t>
                      </m:r>
                      <m:r>
                        <a:rPr lang="en-US" sz="2800" i="1">
                          <a:latin typeface="Cambria Math"/>
                          <a:ea typeface="Cambria Math"/>
                        </a:rPr>
                        <m:t>∆</m:t>
                      </m:r>
                      <m:r>
                        <a:rPr lang="en-US" sz="2800" b="0" i="1" smtClean="0">
                          <a:latin typeface="Cambria Math"/>
                          <a:ea typeface="Cambria Math"/>
                        </a:rPr>
                        <m:t>𝑡</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𝑣</m:t>
                          </m:r>
                        </m:e>
                        <m:sub>
                          <m:r>
                            <a:rPr lang="en-US" sz="2800" b="0" i="1" smtClean="0">
                              <a:latin typeface="Cambria Math"/>
                              <a:ea typeface="Cambria Math"/>
                            </a:rPr>
                            <m:t>𝑘</m:t>
                          </m:r>
                        </m:sub>
                      </m:sSub>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𝑣𝑎𝑟</m:t>
                          </m:r>
                        </m:e>
                        <m:sub>
                          <m:r>
                            <a:rPr lang="en-US" sz="2800" b="0" i="1" smtClean="0">
                              <a:latin typeface="Cambria Math"/>
                            </a:rPr>
                            <m:t>𝑘</m:t>
                          </m:r>
                          <m:r>
                            <a:rPr lang="en-US" sz="2800" b="0" i="1" smtClean="0">
                              <a:latin typeface="Cambria Math"/>
                            </a:rPr>
                            <m:t>+1|</m:t>
                          </m:r>
                          <m:r>
                            <a:rPr lang="en-US" sz="2800" b="0" i="1" smtClean="0">
                              <a:latin typeface="Cambria Math"/>
                            </a:rPr>
                            <m:t>𝑘</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𝑣𝑎𝑟</m:t>
                          </m:r>
                        </m:e>
                        <m:sub>
                          <m:r>
                            <a:rPr lang="en-US" sz="2800" b="0" i="1" smtClean="0">
                              <a:latin typeface="Cambria Math"/>
                            </a:rPr>
                            <m:t>𝑘</m:t>
                          </m:r>
                          <m:r>
                            <a:rPr lang="en-US" sz="2800" b="0" i="1" smtClean="0">
                              <a:latin typeface="Cambria Math"/>
                            </a:rPr>
                            <m:t>|</m:t>
                          </m:r>
                          <m:r>
                            <a:rPr lang="en-US" sz="2800" b="0" i="1" smtClean="0">
                              <a:latin typeface="Cambria Math"/>
                            </a:rPr>
                            <m:t>𝑘</m:t>
                          </m:r>
                        </m:sub>
                      </m:sSub>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𝑞</m:t>
                          </m:r>
                        </m:e>
                        <m:sub>
                          <m:r>
                            <a:rPr lang="en-US" sz="2800" b="0" i="1" smtClean="0">
                              <a:latin typeface="Cambria Math"/>
                            </a:rPr>
                            <m:t>𝑘</m:t>
                          </m:r>
                          <m:r>
                            <a:rPr lang="en-US" sz="2800" b="0" i="1" smtClean="0">
                              <a:latin typeface="Cambria Math"/>
                            </a:rPr>
                            <m:t>|</m:t>
                          </m:r>
                          <m:r>
                            <a:rPr lang="en-US" sz="2800" b="0" i="1" smtClean="0">
                              <a:latin typeface="Cambria Math"/>
                            </a:rPr>
                            <m:t>𝑘</m:t>
                          </m:r>
                        </m:sub>
                      </m:sSub>
                    </m:oMath>
                  </m:oMathPara>
                </a14:m>
                <a:endParaRPr lang="en-US" sz="2800" dirty="0" smtClean="0"/>
              </a:p>
              <a:p>
                <a:pPr marL="0" indent="0" algn="ctr">
                  <a:buNone/>
                </a:pPr>
                <a:endParaRPr lang="en-US" sz="2800" dirty="0" smtClean="0"/>
              </a:p>
              <a:p>
                <a:pPr marL="0" indent="0" algn="ctr">
                  <a:buNone/>
                </a:pPr>
                <a:r>
                  <a:rPr lang="en-US" sz="2800" dirty="0" smtClean="0"/>
                  <a:t>S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𝑣𝑎𝑟</m:t>
                        </m:r>
                      </m:e>
                      <m:sub>
                        <m:r>
                          <a:rPr lang="en-US" sz="2800" i="1">
                            <a:latin typeface="Cambria Math"/>
                          </a:rPr>
                          <m:t>𝑘</m:t>
                        </m:r>
                        <m:r>
                          <a:rPr lang="en-US" sz="2800" i="1">
                            <a:latin typeface="Cambria Math"/>
                          </a:rPr>
                          <m:t>+1|</m:t>
                        </m:r>
                        <m:r>
                          <a:rPr lang="en-US" sz="2800" i="1">
                            <a:latin typeface="Cambria Math"/>
                          </a:rPr>
                          <m:t>𝑘</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𝑣𝑎𝑟</m:t>
                        </m:r>
                      </m:e>
                      <m:sub>
                        <m:r>
                          <a:rPr lang="en-US" sz="2800" i="1">
                            <a:latin typeface="Cambria Math"/>
                          </a:rPr>
                          <m:t>𝑢𝑠</m:t>
                        </m:r>
                      </m:sub>
                    </m:sSub>
                  </m:oMath>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r>
                        <a:rPr lang="en-US" sz="2800" b="0" i="1" smtClean="0">
                          <a:latin typeface="Cambria Math"/>
                        </a:rPr>
                        <m:t>𝐾</m:t>
                      </m:r>
                      <m:r>
                        <a:rPr lang="en-US" sz="2800" b="0" i="1" smtClean="0">
                          <a:latin typeface="Cambria Math"/>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a:rPr>
                                <m:t>𝑣𝑎𝑟</m:t>
                              </m:r>
                            </m:e>
                            <m:sub>
                              <m:r>
                                <a:rPr lang="en-US" sz="2800" b="0" i="1" smtClean="0">
                                  <a:latin typeface="Cambria Math"/>
                                </a:rPr>
                                <m:t>𝑘</m:t>
                              </m:r>
                              <m:r>
                                <a:rPr lang="en-US" sz="2800" b="0" i="1" smtClean="0">
                                  <a:latin typeface="Cambria Math"/>
                                </a:rPr>
                                <m:t>+1|</m:t>
                              </m:r>
                              <m:r>
                                <a:rPr lang="en-US" sz="2800" b="0" i="1" smtClean="0">
                                  <a:latin typeface="Cambria Math"/>
                                </a:rPr>
                                <m:t>𝑘</m:t>
                              </m:r>
                            </m:sub>
                          </m:sSub>
                        </m:num>
                        <m:den>
                          <m:r>
                            <a:rPr lang="en-US" sz="2800" b="0" i="1" smtClean="0">
                              <a:latin typeface="Cambria Math"/>
                            </a:rPr>
                            <m:t>𝑆</m:t>
                          </m:r>
                        </m:den>
                      </m:f>
                    </m:oMath>
                  </m:oMathPara>
                </a14:m>
                <a:endParaRPr lang="en-US" sz="2800" dirty="0"/>
              </a:p>
              <a:p>
                <a:pPr marL="0" indent="0" algn="ctr">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a:rPr>
                                <m:t>𝑥</m:t>
                              </m:r>
                            </m:e>
                          </m:acc>
                        </m:e>
                        <m:sub>
                          <m:r>
                            <a:rPr lang="en-US" sz="2800" i="1">
                              <a:latin typeface="Cambria Math"/>
                            </a:rPr>
                            <m:t>𝑘</m:t>
                          </m:r>
                          <m:r>
                            <a:rPr lang="en-US" sz="2800" i="1">
                              <a:latin typeface="Cambria Math"/>
                            </a:rPr>
                            <m:t>+1|</m:t>
                          </m:r>
                          <m:r>
                            <a:rPr lang="en-US" sz="2800" i="1">
                              <a:latin typeface="Cambria Math"/>
                            </a:rPr>
                            <m:t>𝑘</m:t>
                          </m:r>
                          <m:r>
                            <a:rPr lang="en-US" sz="2800" b="0" i="1" smtClean="0">
                              <a:latin typeface="Cambria Math"/>
                            </a:rPr>
                            <m:t>+1</m:t>
                          </m:r>
                        </m:sub>
                      </m:sSub>
                      <m:r>
                        <a:rPr lang="en-US" sz="2800" i="1">
                          <a:latin typeface="Cambria Math"/>
                        </a:rPr>
                        <m:t>= </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a:rPr>
                                <m:t>𝑥</m:t>
                              </m:r>
                            </m:e>
                          </m:acc>
                        </m:e>
                        <m:sub>
                          <m:r>
                            <a:rPr lang="en-US" sz="2800" i="1">
                              <a:latin typeface="Cambria Math"/>
                            </a:rPr>
                            <m:t>𝑘</m:t>
                          </m:r>
                          <m:r>
                            <a:rPr lang="en-US" sz="2800" b="0" i="1" smtClean="0">
                              <a:latin typeface="Cambria Math"/>
                            </a:rPr>
                            <m:t>+1|</m:t>
                          </m:r>
                          <m:r>
                            <a:rPr lang="en-US" sz="2800" i="1">
                              <a:latin typeface="Cambria Math"/>
                            </a:rPr>
                            <m:t>𝑘</m:t>
                          </m:r>
                        </m:sub>
                      </m:sSub>
                      <m:r>
                        <a:rPr lang="en-US" sz="2800" i="1">
                          <a:latin typeface="Cambria Math"/>
                        </a:rPr>
                        <m:t>+</m:t>
                      </m:r>
                      <m:r>
                        <a:rPr lang="en-US" sz="2800" i="1">
                          <a:latin typeface="Cambria Math"/>
                        </a:rPr>
                        <m:t>𝐾</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𝑢𝑠</m:t>
                              </m:r>
                            </m:sub>
                          </m:sSub>
                          <m:r>
                            <a:rPr lang="en-US" sz="2800" i="1">
                              <a:latin typeface="Cambria Math"/>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a:rPr>
                                    <m:t>𝑥</m:t>
                                  </m:r>
                                </m:e>
                              </m:acc>
                            </m:e>
                            <m:sub>
                              <m:r>
                                <a:rPr lang="en-US" sz="2800" i="1">
                                  <a:latin typeface="Cambria Math"/>
                                </a:rPr>
                                <m:t>𝑘</m:t>
                              </m:r>
                              <m:r>
                                <a:rPr lang="en-US" sz="2800" b="0" i="1" smtClean="0">
                                  <a:latin typeface="Cambria Math"/>
                                </a:rPr>
                                <m:t>+1|</m:t>
                              </m:r>
                              <m:r>
                                <a:rPr lang="en-US" sz="2800" i="1">
                                  <a:latin typeface="Cambria Math"/>
                                </a:rPr>
                                <m:t>𝑘</m:t>
                              </m:r>
                            </m:sub>
                          </m:sSub>
                        </m:e>
                      </m:d>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𝑣𝑎𝑟</m:t>
                          </m:r>
                        </m:e>
                        <m:sub>
                          <m:r>
                            <a:rPr lang="en-US" sz="2800" b="0" i="1" smtClean="0">
                              <a:latin typeface="Cambria Math"/>
                            </a:rPr>
                            <m:t>𝑘</m:t>
                          </m:r>
                          <m:r>
                            <a:rPr lang="en-US" sz="2800" b="0" i="1" smtClean="0">
                              <a:latin typeface="Cambria Math"/>
                            </a:rPr>
                            <m:t>+1|</m:t>
                          </m:r>
                          <m:r>
                            <a:rPr lang="en-US" sz="2800" b="0" i="1" smtClean="0">
                              <a:latin typeface="Cambria Math"/>
                            </a:rPr>
                            <m:t>𝑘</m:t>
                          </m:r>
                          <m:r>
                            <a:rPr lang="en-US" sz="2800" b="0" i="1" smtClean="0">
                              <a:latin typeface="Cambria Math"/>
                            </a:rPr>
                            <m:t>+1</m:t>
                          </m:r>
                        </m:sub>
                      </m:sSub>
                      <m:r>
                        <a:rPr lang="en-US" sz="2800" b="0" i="1" smtClean="0">
                          <a:latin typeface="Cambria Math"/>
                        </a:rPr>
                        <m:t>=(1−</m:t>
                      </m:r>
                      <m:r>
                        <a:rPr lang="en-US" sz="2800" b="0" i="1" smtClean="0">
                          <a:latin typeface="Cambria Math"/>
                        </a:rPr>
                        <m:t>𝐾</m:t>
                      </m:r>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𝑣𝑎𝑟</m:t>
                          </m:r>
                        </m:e>
                        <m:sub>
                          <m:r>
                            <a:rPr lang="en-US" sz="2800" b="0" i="1" smtClean="0">
                              <a:latin typeface="Cambria Math"/>
                            </a:rPr>
                            <m:t>𝑘</m:t>
                          </m:r>
                          <m:r>
                            <a:rPr lang="en-US" sz="2800" b="0" i="1" smtClean="0">
                              <a:latin typeface="Cambria Math"/>
                            </a:rPr>
                            <m:t>+1|</m:t>
                          </m:r>
                          <m:r>
                            <a:rPr lang="en-US" sz="2800" b="0" i="1" smtClean="0">
                              <a:latin typeface="Cambria Math"/>
                            </a:rPr>
                            <m:t>𝑘</m:t>
                          </m:r>
                        </m:sub>
                      </m:sSub>
                    </m:oMath>
                  </m:oMathPara>
                </a14:m>
                <a:endParaRPr lang="en-US" sz="2800" dirty="0" smtClean="0"/>
              </a:p>
              <a:p>
                <a:pPr marL="0" indent="0" algn="ctr">
                  <a:buNone/>
                </a:pPr>
                <a:r>
                  <a:rPr lang="en-US" sz="2000" dirty="0" smtClean="0"/>
                  <a:t>Prediction Step usually happens many more times and much faster then the Correction Step but does not have to.</a:t>
                </a:r>
                <a:endParaRPr lang="en-US" sz="2000" dirty="0"/>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b="-1213"/>
                </a:stretch>
              </a:blipFill>
            </p:spPr>
            <p:txBody>
              <a:bodyPr/>
              <a:lstStyle/>
              <a:p>
                <a:r>
                  <a:rPr lang="en-US">
                    <a:noFill/>
                  </a:rPr>
                  <a:t> </a:t>
                </a:r>
              </a:p>
            </p:txBody>
          </p:sp>
        </mc:Fallback>
      </mc:AlternateContent>
      <p:sp>
        <p:nvSpPr>
          <p:cNvPr id="4" name="TextBox 3"/>
          <p:cNvSpPr txBox="1"/>
          <p:nvPr/>
        </p:nvSpPr>
        <p:spPr>
          <a:xfrm>
            <a:off x="304800" y="1828800"/>
            <a:ext cx="1905000" cy="830997"/>
          </a:xfrm>
          <a:prstGeom prst="rect">
            <a:avLst/>
          </a:prstGeom>
          <a:noFill/>
        </p:spPr>
        <p:txBody>
          <a:bodyPr wrap="square" rtlCol="0">
            <a:spAutoFit/>
          </a:bodyPr>
          <a:lstStyle/>
          <a:p>
            <a:r>
              <a:rPr lang="en-US" dirty="0" smtClean="0"/>
              <a:t>Prediction Step</a:t>
            </a:r>
            <a:endParaRPr lang="en-US" dirty="0"/>
          </a:p>
        </p:txBody>
      </p:sp>
      <p:sp>
        <p:nvSpPr>
          <p:cNvPr id="5" name="TextBox 4"/>
          <p:cNvSpPr txBox="1"/>
          <p:nvPr/>
        </p:nvSpPr>
        <p:spPr>
          <a:xfrm>
            <a:off x="381000" y="3657600"/>
            <a:ext cx="1905000" cy="830997"/>
          </a:xfrm>
          <a:prstGeom prst="rect">
            <a:avLst/>
          </a:prstGeom>
          <a:noFill/>
        </p:spPr>
        <p:txBody>
          <a:bodyPr wrap="square" rtlCol="0">
            <a:spAutoFit/>
          </a:bodyPr>
          <a:lstStyle/>
          <a:p>
            <a:r>
              <a:rPr lang="en-US" dirty="0" smtClean="0"/>
              <a:t>Correction Step</a:t>
            </a:r>
            <a:endParaRPr lang="en-US" dirty="0"/>
          </a:p>
        </p:txBody>
      </p:sp>
      <p:sp>
        <p:nvSpPr>
          <p:cNvPr id="6" name="TextBox 5"/>
          <p:cNvSpPr txBox="1"/>
          <p:nvPr/>
        </p:nvSpPr>
        <p:spPr>
          <a:xfrm>
            <a:off x="6629400" y="3998357"/>
            <a:ext cx="1905000" cy="461665"/>
          </a:xfrm>
          <a:prstGeom prst="rect">
            <a:avLst/>
          </a:prstGeom>
          <a:noFill/>
        </p:spPr>
        <p:txBody>
          <a:bodyPr wrap="square" rtlCol="0">
            <a:spAutoFit/>
          </a:bodyPr>
          <a:lstStyle/>
          <a:p>
            <a:r>
              <a:rPr lang="en-US" dirty="0" smtClean="0"/>
              <a:t>Innovation</a:t>
            </a:r>
            <a:endParaRPr lang="en-US" dirty="0"/>
          </a:p>
        </p:txBody>
      </p:sp>
    </p:spTree>
    <p:extLst>
      <p:ext uri="{BB962C8B-B14F-4D97-AF65-F5344CB8AC3E}">
        <p14:creationId xmlns:p14="http://schemas.microsoft.com/office/powerpoint/2010/main" val="93057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IT 2007new">
  <a:themeElements>
    <a:clrScheme name="EIT 2007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IT 2007new">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12" charset="-128"/>
          </a:defRPr>
        </a:defPPr>
      </a:lstStyle>
    </a:lnDef>
  </a:objectDefaults>
  <a:extraClrSchemeLst>
    <a:extraClrScheme>
      <a:clrScheme name="EIT 2007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T 2007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IT 2007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IT 2007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IT 2007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IT 2007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IT 2007ne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IT 2007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IT 2007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IT 2007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IT 2007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IT 2007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W:\Coding Theory\EIT_2007\EIT 2007new.ppt</Template>
  <TotalTime>26064</TotalTime>
  <Words>628</Words>
  <Application>Microsoft Office PowerPoint</Application>
  <PresentationFormat>On-screen Show (4:3)</PresentationFormat>
  <Paragraphs>134</Paragraphs>
  <Slides>22</Slides>
  <Notes>13</Notes>
  <HiddenSlides>0</HiddenSlides>
  <MMClips>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1" baseType="lpstr">
      <vt:lpstr>Arial</vt:lpstr>
      <vt:lpstr>Cambria Math</vt:lpstr>
      <vt:lpstr>Times</vt:lpstr>
      <vt:lpstr>Times New Roman</vt:lpstr>
      <vt:lpstr>Verdana</vt:lpstr>
      <vt:lpstr>ヒラギノ角ゴ Pro W3</vt:lpstr>
      <vt:lpstr>EIT 2007new</vt:lpstr>
      <vt:lpstr>Equation</vt:lpstr>
      <vt:lpstr>Visio</vt:lpstr>
      <vt:lpstr>Robust Localization Kalman Filter</vt:lpstr>
      <vt:lpstr>State Space Representation</vt:lpstr>
      <vt:lpstr>Discrete State Space Observer or Estimator</vt:lpstr>
      <vt:lpstr>Overview</vt:lpstr>
      <vt:lpstr>A 1-Dimensional Sensor Fusion Problem</vt:lpstr>
      <vt:lpstr>1-D Example</vt:lpstr>
      <vt:lpstr>1-D Example</vt:lpstr>
      <vt:lpstr>1-D Example</vt:lpstr>
      <vt:lpstr>1-D Example in Kalman Filter Form</vt:lpstr>
      <vt:lpstr>System Model</vt:lpstr>
      <vt:lpstr>System Evolution</vt:lpstr>
      <vt:lpstr>Objective </vt:lpstr>
      <vt:lpstr>Dead Reckoning </vt:lpstr>
      <vt:lpstr>Expected Error</vt:lpstr>
      <vt:lpstr>Sensor Model</vt:lpstr>
      <vt:lpstr>State Estimation  – Observers Without Probability – </vt:lpstr>
      <vt:lpstr>Kalman Filter</vt:lpstr>
      <vt:lpstr>Application Specific Kalman Filter</vt:lpstr>
      <vt:lpstr>Kalman Filter Video</vt:lpstr>
      <vt:lpstr>Kalman Filter Blindfolding the Robot</vt:lpstr>
      <vt:lpstr>Code Review</vt:lpstr>
      <vt:lpstr>Extended Kalman Filter – Dealing With Nonlinearities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Recursive State Estimation</dc:title>
  <dc:subject>Kalman Filters, Particle Filters</dc:subject>
  <dc:creator>Aaron Becker</dc:creator>
  <cp:lastModifiedBy>Dan Block</cp:lastModifiedBy>
  <cp:revision>578</cp:revision>
  <dcterms:modified xsi:type="dcterms:W3CDTF">2017-04-26T20:32:15Z</dcterms:modified>
</cp:coreProperties>
</file>